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263" r:id="rId4"/>
    <p:sldId id="295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6" r:id="rId23"/>
    <p:sldId id="272" r:id="rId24"/>
    <p:sldId id="284" r:id="rId25"/>
    <p:sldId id="285" r:id="rId26"/>
    <p:sldId id="292" r:id="rId27"/>
    <p:sldId id="293" r:id="rId28"/>
    <p:sldId id="288" r:id="rId29"/>
    <p:sldId id="289" r:id="rId30"/>
    <p:sldId id="290" r:id="rId31"/>
    <p:sldId id="291" r:id="rId32"/>
    <p:sldId id="259" r:id="rId33"/>
    <p:sldId id="29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c57cf419e8021b0" providerId="LiveId" clId="{E562F362-3E10-4FF1-B57D-A3B5CA9B1CFF}"/>
    <pc:docChg chg="modSld">
      <pc:chgData name="" userId="6c57cf419e8021b0" providerId="LiveId" clId="{E562F362-3E10-4FF1-B57D-A3B5CA9B1CFF}" dt="2021-10-15T04:29:45.688" v="9" actId="20577"/>
      <pc:docMkLst>
        <pc:docMk/>
      </pc:docMkLst>
      <pc:sldChg chg="modSp">
        <pc:chgData name="" userId="6c57cf419e8021b0" providerId="LiveId" clId="{E562F362-3E10-4FF1-B57D-A3B5CA9B1CFF}" dt="2021-10-15T04:29:45.688" v="9" actId="20577"/>
        <pc:sldMkLst>
          <pc:docMk/>
          <pc:sldMk cId="2626059435" sldId="256"/>
        </pc:sldMkLst>
        <pc:spChg chg="mod">
          <ac:chgData name="" userId="6c57cf419e8021b0" providerId="LiveId" clId="{E562F362-3E10-4FF1-B57D-A3B5CA9B1CFF}" dt="2021-10-15T04:29:45.688" v="9" actId="20577"/>
          <ac:spMkLst>
            <pc:docMk/>
            <pc:sldMk cId="2626059435" sldId="256"/>
            <ac:spMk id="3" creationId="{408C2925-2DB5-4882-8BF1-A90EB7E05CB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07:46:52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7533,'7'-13'-900,"-1"5"720,-6 2 180,0 6 0,6 0 0,-4 0 0,4 6 0,-6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DF080-F306-452B-9711-C9873BF7A5AF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1A508-B73A-4589-9808-9781CF022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7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最简单的一个</a:t>
            </a:r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84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其实我们甚至可以不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在一个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上，我们可以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在一个曲面上，不过这样对于每一个虚拟的像素我们都需要计算对应的</a:t>
            </a:r>
            <a:r>
              <a:rPr kumimoji="1" lang="en-US" altLang="zh-CN" dirty="0"/>
              <a:t>disparity</a:t>
            </a:r>
            <a:r>
              <a:rPr kumimoji="1" lang="zh-CN" altLang="en-US" dirty="0"/>
              <a:t>来进行插值，会带来更大的计算量。而且正如我们之前提到的，我们可以对焦在不同的曲面上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6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6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Uv</a:t>
            </a:r>
            <a:r>
              <a:rPr kumimoji="1" lang="zh-CN" altLang="en-US" dirty="0"/>
              <a:t>是</a:t>
            </a: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，假设光线从这个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上的点发出。如果确实存在一个实际的点的话，那么各个相机下会得到很相近的颜色。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78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Basis function: </a:t>
            </a:r>
            <a:r>
              <a:rPr kumimoji="1" lang="zh-CN" altLang="en-US" dirty="0"/>
              <a:t>每一个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有一个自己的</a:t>
            </a:r>
            <a:r>
              <a:rPr kumimoji="1" lang="en-US" altLang="zh-CN" dirty="0"/>
              <a:t>basis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，表示它对于某一根光线的贡献程度应该是多少。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440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这个就是说在获取好了图片以后 </a:t>
            </a:r>
            <a:r>
              <a:rPr kumimoji="1" lang="en-US" altLang="zh-CN" dirty="0" err="1"/>
              <a:t>lumigraph</a:t>
            </a:r>
            <a:r>
              <a:rPr kumimoji="1" lang="zh-CN" altLang="en-US" dirty="0"/>
              <a:t>还做了一些后处理，比如获得了粗糙的几何模型，以及重新采样了图像得到了之前我们提到的六个面的</a:t>
            </a:r>
            <a:r>
              <a:rPr kumimoji="1" lang="en-US" altLang="zh-CN" dirty="0"/>
              <a:t>4D</a:t>
            </a:r>
            <a:r>
              <a:rPr kumimoji="1" lang="zh-CN" altLang="en-US" dirty="0"/>
              <a:t>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023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这篇文章相比</a:t>
            </a:r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field</a:t>
            </a:r>
            <a:r>
              <a:rPr kumimoji="1" lang="zh-CN" altLang="en-US" dirty="0"/>
              <a:t>比较不同的地方在于：作者描述了如何利用粗糙的几何模型来降低感兴趣的物体的</a:t>
            </a:r>
            <a:r>
              <a:rPr kumimoji="1" lang="en-US" altLang="zh-CN" dirty="0"/>
              <a:t>defocus</a:t>
            </a:r>
            <a:r>
              <a:rPr kumimoji="1" lang="zh-CN" altLang="en-US" dirty="0"/>
              <a:t>程度。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Note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Ray space</a:t>
            </a:r>
            <a:r>
              <a:rPr kumimoji="1" lang="zh-CN" altLang="en-US" dirty="0"/>
              <a:t>下参与插值的光线发生了改变，也就是</a:t>
            </a:r>
            <a:r>
              <a:rPr kumimoji="1" lang="en-US" altLang="zh-CN" dirty="0" err="1"/>
              <a:t>infocus</a:t>
            </a:r>
            <a:r>
              <a:rPr kumimoji="1" lang="zh-CN" altLang="en-US" dirty="0"/>
              <a:t>在物体表面进行插值，和之前的</a:t>
            </a:r>
            <a:r>
              <a:rPr kumimoji="1" lang="en-US" altLang="zh-CN" dirty="0" err="1"/>
              <a:t>epipolar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r>
              <a:rPr kumimoji="1" lang="zh-CN" altLang="en-US" dirty="0"/>
              <a:t>很像，这里推导并解释两张图，从离散化表示</a:t>
            </a:r>
            <a:r>
              <a:rPr kumimoji="1" lang="en-US" altLang="zh-CN" dirty="0"/>
              <a:t>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</a:t>
            </a:r>
            <a:r>
              <a:rPr kumimoji="1" lang="zh-CN" altLang="en-US" dirty="0"/>
              <a:t>，然后从虚拟光线</a:t>
            </a:r>
            <a:r>
              <a:rPr kumimoji="1" lang="en-US" altLang="zh-CN" dirty="0"/>
              <a:t>ray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s,u</a:t>
            </a:r>
            <a:r>
              <a:rPr kumimoji="1" lang="zh-CN" altLang="en-US" dirty="0"/>
              <a:t>）开始推导原本的插值方法和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corrected</a:t>
            </a:r>
            <a:r>
              <a:rPr kumimoji="1" lang="zh-CN" altLang="en-US" dirty="0"/>
              <a:t>后的插值方法的区别。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25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8E67-CC1A-4873-82BD-6A5D2F1725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8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分析出现</a:t>
            </a:r>
            <a:r>
              <a:rPr kumimoji="1" lang="en-US" altLang="zh-CN" dirty="0"/>
              <a:t>aliasing(</a:t>
            </a:r>
            <a:r>
              <a:rPr kumimoji="1" lang="zh-CN" altLang="en-US" dirty="0"/>
              <a:t>走样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的原因：蕴含了所插值位置的光线对应的三维点来自于无穷远的假设 </a:t>
            </a:r>
            <a:r>
              <a:rPr kumimoji="1" lang="en-US" altLang="zh-CN" dirty="0"/>
              <a:t>(u, v</a:t>
            </a:r>
            <a:r>
              <a:rPr kumimoji="1" lang="zh-CN" altLang="en-US" dirty="0"/>
              <a:t>对应最近的相机， </a:t>
            </a:r>
            <a:r>
              <a:rPr kumimoji="1" lang="en-US" altLang="zh-CN" dirty="0"/>
              <a:t>s, t</a:t>
            </a:r>
            <a:r>
              <a:rPr kumimoji="1" lang="zh-CN" altLang="en-US" dirty="0"/>
              <a:t>对应方向相同的光线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50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这里大家可以思考如何解出每一根直线的方程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81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1A508-B73A-4589-9808-9781CF02276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6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根据之前</a:t>
            </a:r>
            <a:r>
              <a:rPr kumimoji="1" lang="en-US" altLang="zh-CN" dirty="0"/>
              <a:t>EPI</a:t>
            </a:r>
            <a:r>
              <a:rPr kumimoji="1" lang="zh-CN" altLang="en-US" dirty="0"/>
              <a:t>的性质我们可以知道，不同视角下看同一个三维点时，三维点在图像上的投影是随看的位置线性变化的。因此我们可以根据</a:t>
            </a: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的深度以及相机的参数（包括相机内参和相机的位置）计算出线性变化的比例，即求解出</a:t>
            </a:r>
            <a:r>
              <a:rPr kumimoji="1" lang="en-US" altLang="zh-CN" dirty="0"/>
              <a:t>u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k(s-s0)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u0</a:t>
            </a:r>
            <a:r>
              <a:rPr kumimoji="1" lang="zh-CN" altLang="en-US" dirty="0"/>
              <a:t> 中的</a:t>
            </a:r>
            <a:r>
              <a:rPr kumimoji="1" lang="en-US" altLang="zh-CN" dirty="0"/>
              <a:t>k.</a:t>
            </a:r>
            <a:r>
              <a:rPr kumimoji="1" lang="zh-CN" altLang="en-US" dirty="0"/>
              <a:t>同理，如果我们固定</a:t>
            </a:r>
            <a:r>
              <a:rPr kumimoji="1" lang="en-US" altLang="zh-CN" dirty="0"/>
              <a:t>disparity</a:t>
            </a:r>
            <a:r>
              <a:rPr kumimoji="1" lang="zh-CN" altLang="en-US" dirty="0"/>
              <a:t>，就可以反算出</a:t>
            </a: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所在的深度，也就是说我们通过遍历</a:t>
            </a:r>
            <a:r>
              <a:rPr kumimoji="1" lang="en-US" altLang="zh-CN" dirty="0"/>
              <a:t>disparity</a:t>
            </a:r>
            <a:r>
              <a:rPr kumimoji="1" lang="zh-CN" altLang="en-US" dirty="0"/>
              <a:t>就可以实现出简单的重对焦效果。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20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Aperture Filtering</a:t>
            </a:r>
            <a:r>
              <a:rPr kumimoji="1" lang="zh-CN" altLang="en-US" dirty="0"/>
              <a:t>的意思是，我们放置的虚拟相机是存在光圈的，不是所有相机阵列下的相机都参与到虚拟相机的图像生成中。</a:t>
            </a:r>
            <a:endParaRPr kumimoji="1" lang="en-US" altLang="zh-CN" dirty="0"/>
          </a:p>
          <a:p>
            <a:r>
              <a:rPr kumimoji="1" lang="zh-CN" altLang="en-US" dirty="0"/>
              <a:t>在成像平面前画一个透镜，表示经过场景中一个点反射后，只有一部分的光重新汇聚到了虚拟相机。（作图）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44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AA‘</a:t>
            </a:r>
            <a:r>
              <a:rPr kumimoji="1" lang="zh-CN" altLang="en-US" dirty="0"/>
              <a:t>就是虚拟的</a:t>
            </a:r>
            <a:r>
              <a:rPr kumimoji="1" lang="en-US" altLang="zh-CN" dirty="0"/>
              <a:t>Aperture</a:t>
            </a:r>
            <a:r>
              <a:rPr kumimoji="1" lang="zh-CN" altLang="en-US" dirty="0"/>
              <a:t>，这里可以看到，当这个</a:t>
            </a:r>
            <a:r>
              <a:rPr kumimoji="1" lang="en-US" altLang="zh-CN" dirty="0"/>
              <a:t>aperture</a:t>
            </a:r>
            <a:r>
              <a:rPr kumimoji="1" lang="zh-CN" altLang="en-US" dirty="0"/>
              <a:t>越大的时候，我们会</a:t>
            </a:r>
            <a:r>
              <a:rPr kumimoji="1" lang="en-US" altLang="zh-CN" dirty="0"/>
              <a:t>cover</a:t>
            </a:r>
            <a:r>
              <a:rPr kumimoji="1" lang="zh-CN" altLang="en-US" dirty="0"/>
              <a:t>更多真实相机所采到的光线，并根据</a:t>
            </a: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进行插值，大家可以想象一下，在这个</a:t>
            </a:r>
            <a:r>
              <a:rPr kumimoji="1" lang="en-US" altLang="zh-CN" dirty="0"/>
              <a:t>Aperture</a:t>
            </a:r>
            <a:r>
              <a:rPr kumimoji="1" lang="zh-CN" altLang="en-US" dirty="0"/>
              <a:t>越来越大的时候，我们的景深就会更小，因为没有聚焦的位置会更容易模糊。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89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可以看到现在的景深就变小了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10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画一个正常透镜和很大的透镜来解释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10F07-B829-E54A-95ED-8C358CFB4AF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562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B2AFB-1B46-49FA-875E-5008D53CB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221EA3-3968-4EF6-A570-62DC3749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B529C-04E6-4FBB-BE93-C13FF3E3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74B6C-D1FE-4663-9BBF-C3941778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6FFA2-5E08-4880-A79A-37CCB127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6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D6959-B5A9-4AFF-87FD-CD489414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B828A0-4198-4F70-8AC7-FC0826D12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C6CEF-B573-46B6-8DED-68B4CBF9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C64CC-ED7C-4335-B6D5-6A959189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4E07-4C10-4169-BA29-50BDDF8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8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A242DB-9672-4982-BC44-905CB7BF2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BD983-CE72-4597-B273-09B56C6C1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12A02-CC79-4C6D-A9DD-08F980B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4EFC93-C6C6-4E6D-BBF8-8C6C7D5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C2390-3652-4BA9-B436-A175CC9C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6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50AE4-ABED-4B03-975D-28A39C3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F8035-91BF-47E2-8090-38260D4C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26840-8F35-4829-B87E-3A3D41DB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9A27AB-BC9B-45ED-8F05-27C11E42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5F06E-B0DF-42C8-8409-E07BB436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3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C7D16-3897-4800-A3EF-4A0CC116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0D11D-CAEA-4054-9D56-BB3D4FB7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738DE-D6CC-4783-A062-66ABAD40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5BCD1-F4E2-4092-B93F-BAB879B0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A867D-B9B1-411F-9B14-53AEFDF9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03AC3-0FD1-4049-8C11-1C49CA08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3DB91-6EE2-4430-A4B6-239784A25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06077-3494-4220-9784-A30DD8600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56CBE-0075-4B86-A6E0-987B5A7B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9D322-39EE-4644-BCE1-B490E81A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0A97E-9DF2-47DA-932A-66AE4BCC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5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9917E-22DC-4950-A40C-104352D2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86FAC-E6FD-48F3-ABF0-260995536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41AB6A-5040-454D-90BA-61E93396C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3D396-6108-4F2D-9DE0-A07D0F7B6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4EE2FF-60EA-4840-9B5C-8C1F65D35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F6CEA9-BA61-4983-A04D-6BAA6EAF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BE5634-6E02-425E-98AD-70F61988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21E67C-221B-488F-89DA-8077CBFD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1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74C7E-3745-4987-80FC-0A0A2DA2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F3028D-96BB-45E3-9B71-7A742B09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14A4BE-6CA1-47D9-B916-919A5398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DD2537-0E83-4B62-913D-02A9F9F8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17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77CE14-9D71-44DF-83ED-A7C96C0E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96A39-E7F4-43B2-A0FA-1204998A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6111C-F4B9-439A-BA9B-6DF32E2B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9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AC499-61BC-423B-A4DD-82C40F7B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F1F96-FC96-4A53-9D02-A13A4986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F27F40-69CE-4479-9888-D027582F7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35951B-07BA-468C-9631-F85DD237D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340E60-98E1-421B-9D11-73E515A4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216B20-9434-4E73-B1BD-AE3DC591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5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A0317-C5C9-40CC-A63F-6E46A3D9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3B369B-9C6B-4ED0-836A-814B7EEAF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04993F-1898-4D23-91FC-77F6CD23E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BF87DA-5B3D-4E8C-8794-39F774B8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CF5E5-84EF-4C9C-8517-D9C27475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8F376F-90B1-4E22-B0B4-6C328C3E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D1491E-37B0-43E8-8509-9554E136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0D4A6-9409-489A-83F2-D3A84D4B6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2950E-C9FB-4618-90C4-A6667E085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5468F-2B01-4F89-B088-843F7F2AE2F3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7484F-2655-4400-BA7F-53FAF21C8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4A8F9-BEDE-41FE-8743-441B58D5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38085-3685-4D55-9A09-C74007E5A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6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0.png"/><Relationship Id="rId3" Type="http://schemas.openxmlformats.org/officeDocument/2006/relationships/image" Target="../media/image38.png"/><Relationship Id="rId21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23" Type="http://schemas.openxmlformats.org/officeDocument/2006/relationships/image" Target="../media/image56.png"/><Relationship Id="rId19" Type="http://schemas.openxmlformats.org/officeDocument/2006/relationships/image" Target="../media/image53.png"/><Relationship Id="rId4" Type="http://schemas.openxmlformats.org/officeDocument/2006/relationships/image" Target="../media/image50.png"/><Relationship Id="rId2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21" Type="http://schemas.openxmlformats.org/officeDocument/2006/relationships/image" Target="../media/image120.png"/><Relationship Id="rId25" Type="http://schemas.openxmlformats.org/officeDocument/2006/relationships/image" Target="../media/image61.png"/><Relationship Id="rId2" Type="http://schemas.openxmlformats.org/officeDocument/2006/relationships/image" Target="../media/image50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0.png"/><Relationship Id="rId15" Type="http://schemas.openxmlformats.org/officeDocument/2006/relationships/image" Target="../media/image62.png"/><Relationship Id="rId23" Type="http://schemas.openxmlformats.org/officeDocument/2006/relationships/image" Target="../media/image56.png"/><Relationship Id="rId19" Type="http://schemas.openxmlformats.org/officeDocument/2006/relationships/image" Target="../media/image53.png"/><Relationship Id="rId4" Type="http://schemas.openxmlformats.org/officeDocument/2006/relationships/image" Target="../media/image58.png"/><Relationship Id="rId2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887FF-8CFD-44B4-B39D-24F684E29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Light Field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8C2925-2DB5-4882-8BF1-A90EB7E05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ShanghaiTech CS 276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Fall 2021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Lecture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5469B-4358-1249-B6A7-D318AC18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Quadra-linear Interpolation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8931D-1F6A-BA4D-A733-31F1B6C8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73" y="1690688"/>
            <a:ext cx="5410112" cy="4119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9798FC-8E86-B743-A3D9-E83EFC60A7F6}"/>
              </a:ext>
            </a:extLst>
          </p:cNvPr>
          <p:cNvSpPr txBox="1"/>
          <p:nvPr/>
        </p:nvSpPr>
        <p:spPr>
          <a:xfrm>
            <a:off x="4422184" y="5912971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Serious aliasing artifacts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6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71D1D-E892-6F45-A7D8-C6E42C7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 images along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CFD989-3939-BF49-8A5B-A1EDE7B49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55" y="1888474"/>
            <a:ext cx="11249888" cy="4017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605621-B477-E84D-BA7E-AECFCFF18FF4}"/>
              </a:ext>
            </a:extLst>
          </p:cNvPr>
          <p:cNvSpPr txBox="1"/>
          <p:nvPr/>
        </p:nvSpPr>
        <p:spPr>
          <a:xfrm>
            <a:off x="4489401" y="5978952"/>
            <a:ext cx="400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u, yellow plane is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plane image (EPI)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486F1-2B11-F94C-A033-612497CCA0EC}"/>
              </a:ext>
            </a:extLst>
          </p:cNvPr>
          <p:cNvSpPr txBox="1"/>
          <p:nvPr/>
        </p:nvSpPr>
        <p:spPr>
          <a:xfrm>
            <a:off x="1177637" y="5970875"/>
            <a:ext cx="266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t1, t2 is camera position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5E149-5D91-704E-A10A-AA52750397AB}"/>
              </a:ext>
            </a:extLst>
          </p:cNvPr>
          <p:cNvSpPr txBox="1"/>
          <p:nvPr/>
        </p:nvSpPr>
        <p:spPr>
          <a:xfrm>
            <a:off x="9615055" y="6104077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1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79DB1-F2B8-EA42-BA12-2BB8838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Focal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98FDA-4F9B-7B41-8ACE-43A9D23C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Trace ray to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focal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Trace back to the references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Quadra-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linear interpolation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Need to do ray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plane intersection</a:t>
            </a:r>
          </a:p>
          <a:p>
            <a:pPr marL="0" indent="0">
              <a:buNone/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 we avoid that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camera array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1AA59-B87D-FD4C-90E5-227D6CD0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28" y="2020275"/>
            <a:ext cx="6032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8A1F-FB89-054F-A0B2-88147FAF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camera array property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6414CA-C579-E440-B0FA-EFBC8EBBB26E}"/>
              </a:ext>
            </a:extLst>
          </p:cNvPr>
          <p:cNvGrpSpPr/>
          <p:nvPr/>
        </p:nvGrpSpPr>
        <p:grpSpPr>
          <a:xfrm>
            <a:off x="1850755" y="4935583"/>
            <a:ext cx="8090686" cy="1201060"/>
            <a:chOff x="3604033" y="5212885"/>
            <a:chExt cx="4983934" cy="678425"/>
          </a:xfrm>
        </p:grpSpPr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4A7BEAEB-142B-C947-81F0-2134C1FD5E4E}"/>
                </a:ext>
              </a:extLst>
            </p:cNvPr>
            <p:cNvSpPr/>
            <p:nvPr/>
          </p:nvSpPr>
          <p:spPr>
            <a:xfrm rot="10800000">
              <a:off x="4223466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三角形 5">
              <a:extLst>
                <a:ext uri="{FF2B5EF4-FFF2-40B4-BE49-F238E27FC236}">
                  <a16:creationId xmlns:a16="http://schemas.microsoft.com/office/drawing/2014/main" id="{0FC7FE9E-C13F-BD42-8FD1-5ACD274049D8}"/>
                </a:ext>
              </a:extLst>
            </p:cNvPr>
            <p:cNvSpPr/>
            <p:nvPr/>
          </p:nvSpPr>
          <p:spPr>
            <a:xfrm rot="10800000">
              <a:off x="5445125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>
              <a:extLst>
                <a:ext uri="{FF2B5EF4-FFF2-40B4-BE49-F238E27FC236}">
                  <a16:creationId xmlns:a16="http://schemas.microsoft.com/office/drawing/2014/main" id="{8D93C325-857B-3347-952B-292B6E40FAF0}"/>
                </a:ext>
              </a:extLst>
            </p:cNvPr>
            <p:cNvSpPr/>
            <p:nvPr/>
          </p:nvSpPr>
          <p:spPr>
            <a:xfrm rot="10800000">
              <a:off x="6666782" y="5212885"/>
              <a:ext cx="973394" cy="678425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080B12E5-266A-024F-998F-3DF959EC0BB7}"/>
                </a:ext>
              </a:extLst>
            </p:cNvPr>
            <p:cNvCxnSpPr>
              <a:cxnSpLocks/>
            </p:cNvCxnSpPr>
            <p:nvPr/>
          </p:nvCxnSpPr>
          <p:spPr>
            <a:xfrm>
              <a:off x="3604034" y="5891310"/>
              <a:ext cx="49161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EF5FE089-6E0C-F441-88CB-CD4E1DC58D5A}"/>
                </a:ext>
              </a:extLst>
            </p:cNvPr>
            <p:cNvCxnSpPr>
              <a:cxnSpLocks/>
            </p:cNvCxnSpPr>
            <p:nvPr/>
          </p:nvCxnSpPr>
          <p:spPr>
            <a:xfrm>
              <a:off x="3604033" y="5212885"/>
              <a:ext cx="4983934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DC56727-E5B6-B547-A53C-4491A4429E20}"/>
              </a:ext>
            </a:extLst>
          </p:cNvPr>
          <p:cNvCxnSpPr>
            <a:cxnSpLocks/>
          </p:cNvCxnSpPr>
          <p:nvPr/>
        </p:nvCxnSpPr>
        <p:spPr>
          <a:xfrm flipH="1" flipV="1">
            <a:off x="6413766" y="2632363"/>
            <a:ext cx="354937" cy="3487351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6DFEF3B-F43C-994F-BCE5-8F174910C507}"/>
              </a:ext>
            </a:extLst>
          </p:cNvPr>
          <p:cNvCxnSpPr>
            <a:cxnSpLocks/>
          </p:cNvCxnSpPr>
          <p:nvPr/>
        </p:nvCxnSpPr>
        <p:spPr>
          <a:xfrm flipV="1">
            <a:off x="5637078" y="2620652"/>
            <a:ext cx="782582" cy="3515991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170D192-DA21-E941-A01C-F1093447812D}"/>
              </a:ext>
            </a:extLst>
          </p:cNvPr>
          <p:cNvCxnSpPr>
            <a:cxnSpLocks/>
          </p:cNvCxnSpPr>
          <p:nvPr/>
        </p:nvCxnSpPr>
        <p:spPr>
          <a:xfrm flipH="1" flipV="1">
            <a:off x="6413766" y="2620652"/>
            <a:ext cx="1198318" cy="3515990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E1EF1C-9C34-D940-8BA6-5DC030CFF9CF}"/>
                  </a:ext>
                </a:extLst>
              </p:cNvPr>
              <p:cNvSpPr txBox="1"/>
              <p:nvPr/>
            </p:nvSpPr>
            <p:spPr>
              <a:xfrm>
                <a:off x="5047563" y="6339801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E1EF1C-9C34-D940-8BA6-5DC030CF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63" y="6339801"/>
                <a:ext cx="919867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35B70B44-D100-F242-ABCD-4D6B1699A906}"/>
                  </a:ext>
                </a:extLst>
              </p:cNvPr>
              <p:cNvSpPr txBox="1"/>
              <p:nvPr/>
            </p:nvSpPr>
            <p:spPr>
              <a:xfrm>
                <a:off x="6269917" y="6359375"/>
                <a:ext cx="735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35B70B44-D100-F242-ABCD-4D6B1699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17" y="6359375"/>
                <a:ext cx="735266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F8CE8E-0479-DD44-98B3-2040F5CB842F}"/>
                  </a:ext>
                </a:extLst>
              </p:cNvPr>
              <p:cNvSpPr/>
              <p:nvPr/>
            </p:nvSpPr>
            <p:spPr>
              <a:xfrm>
                <a:off x="7177616" y="6339801"/>
                <a:ext cx="930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F8CE8E-0479-DD44-98B3-2040F5CB8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6" y="6339801"/>
                <a:ext cx="930511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FC887C-9B41-4E48-8D3D-4CC3F976EB67}"/>
              </a:ext>
            </a:extLst>
          </p:cNvPr>
          <p:cNvCxnSpPr/>
          <p:nvPr/>
        </p:nvCxnSpPr>
        <p:spPr>
          <a:xfrm>
            <a:off x="1795721" y="2632364"/>
            <a:ext cx="8090686" cy="0"/>
          </a:xfrm>
          <a:prstGeom prst="line">
            <a:avLst/>
          </a:pr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DD54FE7-AF96-184F-B438-8B2473293675}"/>
              </a:ext>
            </a:extLst>
          </p:cNvPr>
          <p:cNvSpPr txBox="1"/>
          <p:nvPr/>
        </p:nvSpPr>
        <p:spPr>
          <a:xfrm>
            <a:off x="10002304" y="2434712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Focal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FED021-8D9A-0547-B361-6D5D6A8C52BD}"/>
              </a:ext>
            </a:extLst>
          </p:cNvPr>
          <p:cNvSpPr txBox="1"/>
          <p:nvPr/>
        </p:nvSpPr>
        <p:spPr>
          <a:xfrm>
            <a:off x="10003805" y="472598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Image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7168FF-AF6A-A840-A5A4-AA8D9166DCE1}"/>
              </a:ext>
            </a:extLst>
          </p:cNvPr>
          <p:cNvSpPr txBox="1"/>
          <p:nvPr/>
        </p:nvSpPr>
        <p:spPr>
          <a:xfrm>
            <a:off x="10003805" y="5905809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Camera Plane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12C08C-356F-9A4A-9EEA-B208A3191794}"/>
                  </a:ext>
                </a:extLst>
              </p:cNvPr>
              <p:cNvSpPr txBox="1"/>
              <p:nvPr/>
            </p:nvSpPr>
            <p:spPr>
              <a:xfrm>
                <a:off x="4947022" y="4541319"/>
                <a:ext cx="985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12C08C-356F-9A4A-9EEA-B208A319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22" y="4541319"/>
                <a:ext cx="985975" cy="369332"/>
              </a:xfrm>
              <a:prstGeom prst="rect">
                <a:avLst/>
              </a:prstGeom>
              <a:blipFill>
                <a:blip r:embed="rId6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937471-A3E6-134F-82F0-F87287382813}"/>
                  </a:ext>
                </a:extLst>
              </p:cNvPr>
              <p:cNvSpPr/>
              <p:nvPr/>
            </p:nvSpPr>
            <p:spPr>
              <a:xfrm>
                <a:off x="7177616" y="4541319"/>
                <a:ext cx="996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1937471-A3E6-134F-82F0-F87287382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6" y="4541319"/>
                <a:ext cx="996618" cy="369332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07A494-72D3-5448-A306-DC069587EF61}"/>
                  </a:ext>
                </a:extLst>
              </p:cNvPr>
              <p:cNvSpPr/>
              <p:nvPr/>
            </p:nvSpPr>
            <p:spPr>
              <a:xfrm>
                <a:off x="5956309" y="4567307"/>
                <a:ext cx="796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07A494-72D3-5448-A306-DC069587E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9" y="4567307"/>
                <a:ext cx="796757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25395A4-2600-1D48-97B9-F834C6921CB1}"/>
                  </a:ext>
                </a:extLst>
              </p:cNvPr>
              <p:cNvSpPr txBox="1"/>
              <p:nvPr/>
            </p:nvSpPr>
            <p:spPr>
              <a:xfrm>
                <a:off x="1682891" y="1744017"/>
                <a:ext cx="764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𝑑𝑖𝑠𝑝𝑎𝑟𝑖𝑡𝑦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=1,2,3,4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25395A4-2600-1D48-97B9-F834C6921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91" y="1744017"/>
                <a:ext cx="7649210" cy="461665"/>
              </a:xfrm>
              <a:prstGeom prst="rect">
                <a:avLst/>
              </a:prstGeom>
              <a:blipFill>
                <a:blip r:embed="rId9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86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FC36-856A-A24B-AE07-E1E288E1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F328DE-B7F0-6541-A4C8-27F8F2607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516" y="1565564"/>
            <a:ext cx="4992295" cy="38085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D6D835-8029-2D43-B7F5-A2B6D0AD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99" y="1628125"/>
            <a:ext cx="4992295" cy="3763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7CC2D0-744A-7745-A70A-63CFC6314C3F}"/>
              </a:ext>
            </a:extLst>
          </p:cNvPr>
          <p:cNvSpPr txBox="1"/>
          <p:nvPr/>
        </p:nvSpPr>
        <p:spPr>
          <a:xfrm>
            <a:off x="2578779" y="550025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Quadra-linear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D6FBF0-6C9E-8840-9284-411599E6B94D}"/>
              </a:ext>
            </a:extLst>
          </p:cNvPr>
          <p:cNvSpPr txBox="1"/>
          <p:nvPr/>
        </p:nvSpPr>
        <p:spPr>
          <a:xfrm>
            <a:off x="7445149" y="5500253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Focus on monitor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FDDF5-F084-DE41-A830-AC58CC3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 Filtering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E8B8B-82C8-4842-8D65-AE6668160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and easy to implement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Cause aliasing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we blend more than 4 neighboring rays? 8, 16, 32? Or more?</a:t>
            </a:r>
          </a:p>
        </p:txBody>
      </p:sp>
    </p:spTree>
    <p:extLst>
      <p:ext uri="{BB962C8B-B14F-4D97-AF65-F5344CB8AC3E}">
        <p14:creationId xmlns:p14="http://schemas.microsoft.com/office/powerpoint/2010/main" val="5725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F93F4-BC65-4A45-9E3F-673C8A5B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 Aperture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C38CC-AC43-9F43-8A3F-B7836247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27" y="1690688"/>
            <a:ext cx="8749145" cy="49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EE7B8-7107-A844-8D75-A972172B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9109" cy="1325563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5B2F64-76C1-9044-961F-CF39ECD55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036" y="1824134"/>
            <a:ext cx="7420841" cy="46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8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E6DB-AD6A-A64D-8244-5CF8E0AA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354125-4121-254A-B092-04845186F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747" y="1642197"/>
            <a:ext cx="6738505" cy="50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 Aperture Size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34B4B7-6AE2-F545-A4AB-0DF065227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2947" y="1527840"/>
            <a:ext cx="7061489" cy="53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7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23FC7-DB99-1742-8E23-8400EEDD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Review: Pinhole Camera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83FC3-9310-D341-A162-F79998E3B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Camera captures a set of rays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 pinhole camera captures a set of rays passing through a common 3D point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3DE99BA-8352-4CA9-B40A-736AF74A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785" y="4003431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B2578589-6A81-428F-B2DE-A18BFF84E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0785" y="354623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46A7C22-FAA0-4CFF-A496-9F89D37B6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0785" y="362243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0BFCA304-2BDF-45E1-983E-E50060402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985" y="362243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2C20F660-7435-4DB0-8590-FCEEF2F6C8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7131" y="3543999"/>
                <a:ext cx="21766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focal length</a:t>
                </a:r>
              </a:p>
            </p:txBody>
          </p:sp>
        </mc:Choice>
        <mc:Fallback xmlns=""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2C20F660-7435-4DB0-8590-FCEEF2F6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131" y="3543999"/>
                <a:ext cx="2176621" cy="461665"/>
              </a:xfrm>
              <a:prstGeom prst="rect">
                <a:avLst/>
              </a:prstGeom>
              <a:blipFill>
                <a:blip r:embed="rId3"/>
                <a:stretch>
                  <a:fillRect l="-2241" t="-9211" r="-3922" b="-302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10">
            <a:extLst>
              <a:ext uri="{FF2B5EF4-FFF2-40B4-BE49-F238E27FC236}">
                <a16:creationId xmlns:a16="http://schemas.microsoft.com/office/drawing/2014/main" id="{AFCD86DA-2E08-4E40-AEED-58BAC9D0F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862" y="6396335"/>
            <a:ext cx="9893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5F6BF5-36B2-4D7F-BF20-8CAEFBC04668}"/>
                  </a:ext>
                </a:extLst>
              </p:cNvPr>
              <p:cNvSpPr txBox="1"/>
              <p:nvPr/>
            </p:nvSpPr>
            <p:spPr>
              <a:xfrm>
                <a:off x="3391256" y="1823609"/>
                <a:ext cx="4124584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5F6BF5-36B2-4D7F-BF20-8CAEFBC0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256" y="1823609"/>
                <a:ext cx="4124584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99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Aperture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97FB3-8525-104D-B386-AE162D70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object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9BE55-25C0-1844-9945-C023A0774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15" y="2543464"/>
            <a:ext cx="10111970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 Focus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1039DC-2D2E-9B4E-86BD-10ABF0CB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1255" y="1690688"/>
            <a:ext cx="6724650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Issues with Light Field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It only captures rays within a region (volume)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huge (needs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compression)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If implemented using software, a lot of memory fetches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 1: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multitexturing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 2: using graphics hardware</a:t>
            </a:r>
          </a:p>
          <a:p>
            <a:pPr marL="0" indent="0">
              <a:buNone/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3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9D7F8-40DA-6F45-A420-90DB373D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Better Reconstruction Method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A3624A-97AF-2B44-ABAF-1E01A2CE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7783" y="2853761"/>
            <a:ext cx="6059631" cy="36822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CD31FD-7E57-3349-8764-9596B64E875C}"/>
              </a:ext>
            </a:extLst>
          </p:cNvPr>
          <p:cNvSpPr txBox="1"/>
          <p:nvPr/>
        </p:nvSpPr>
        <p:spPr>
          <a:xfrm>
            <a:off x="838200" y="1856726"/>
            <a:ext cx="851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Assume some geometric proxy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Dynamically reparametrized light field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8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Focal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4D6C9A-FB8A-D34A-9652-1E18E2D7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77" y="1456675"/>
            <a:ext cx="7009245" cy="52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2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E0C77-1BF8-F14F-938A-61B0E49F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Distant Focal Surface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0AE8F3-2427-4A45-9D9A-EBFCA79D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045" y="1426244"/>
            <a:ext cx="7215909" cy="54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B8C8C-13D2-404F-A56D-469263C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E6FC2-B399-CF41-B9F5-61C9E54A1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Capture: move camera by hand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intrinsics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assumed calibrated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pose recovered from markers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3F811-70A3-6E48-B19A-3D081936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3624263"/>
            <a:ext cx="382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63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5721D-83A1-B344-A248-41F172C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 of the 3D space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0EBB02-D067-654B-950D-7C068A03D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6 faces of the cube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face use 4D parameterization (s, t, u, v) to record rays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Discretize 4D Parameterization to M x M x N x N grids (</a:t>
                </a:r>
                <a:r>
                  <a:rPr kumimoji="1"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j, p, q)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 each rays with:</a:t>
                </a: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𝑐𝑜𝑙𝑜𝑟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𝑏𝑎𝑠𝑖𝑠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𝑓𝑢𝑛𝑐𝑡𝑖𝑜𝑛</m:t>
                    </m:r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0EBB02-D067-654B-950D-7C068A03D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7" t="-2332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47B4CE-2D34-E542-9732-1531369EA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044" y="4001294"/>
            <a:ext cx="81839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Postprocessing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Obtain rough geometric model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Chrome keying (blue screen) to extract silhouettes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Octree-based space carving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Resample images to two-plane parameterization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87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Use rough depth information to improve rendering quality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F04BF-9DE5-6145-8814-8EFCEE13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" t="9079" r="10775" b="20569"/>
          <a:stretch/>
        </p:blipFill>
        <p:spPr>
          <a:xfrm>
            <a:off x="346364" y="2641023"/>
            <a:ext cx="8160328" cy="3413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46F2D5-7DCC-1144-84FC-04BFE4A8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12" y="2544907"/>
            <a:ext cx="4085807" cy="7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5996E-C162-2E45-A555-86B61042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442CE8-4AC4-804A-B0AB-C5A79E442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290" y="2325897"/>
            <a:ext cx="7160710" cy="34054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26AA2F-1640-4049-A2C6-A14E4CC3983E}"/>
              </a:ext>
            </a:extLst>
          </p:cNvPr>
          <p:cNvSpPr txBox="1"/>
          <p:nvPr/>
        </p:nvSpPr>
        <p:spPr>
          <a:xfrm>
            <a:off x="5902789" y="5731316"/>
            <a:ext cx="206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MIT 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0F12C8-0E58-AF4F-AA44-05841E0B68B0}"/>
              </a:ext>
            </a:extLst>
          </p:cNvPr>
          <p:cNvSpPr txBox="1"/>
          <p:nvPr/>
        </p:nvSpPr>
        <p:spPr>
          <a:xfrm>
            <a:off x="9183106" y="5731316"/>
            <a:ext cx="263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Stanford Camera Array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1A2503-4A9B-C94E-8908-66FBA53A76CE}"/>
              </a:ext>
            </a:extLst>
          </p:cNvPr>
          <p:cNvSpPr txBox="1"/>
          <p:nvPr/>
        </p:nvSpPr>
        <p:spPr>
          <a:xfrm>
            <a:off x="743621" y="2366614"/>
            <a:ext cx="345318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Capture a set of images</a:t>
            </a: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Capture a set of rays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34EF8A29-C1C0-A144-900B-DFA6BDE7F8DC}"/>
              </a:ext>
            </a:extLst>
          </p:cNvPr>
          <p:cNvSpPr/>
          <p:nvPr/>
        </p:nvSpPr>
        <p:spPr>
          <a:xfrm>
            <a:off x="2336401" y="2863073"/>
            <a:ext cx="267630" cy="669073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273623-7033-4EA0-91BC-FDF16E590194}"/>
              </a:ext>
            </a:extLst>
          </p:cNvPr>
          <p:cNvSpPr txBox="1"/>
          <p:nvPr/>
        </p:nvSpPr>
        <p:spPr>
          <a:xfrm>
            <a:off x="743621" y="4184551"/>
            <a:ext cx="4287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Any differences between a camera and a camera array?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3D point can be seen multiple times by a camera array!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67D001-9CCF-AE48-836C-04DE3782D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62" y="1835510"/>
            <a:ext cx="3819236" cy="38192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3BAB5B-B7CC-8A42-889E-0DBE200D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09" y="1835510"/>
            <a:ext cx="3819236" cy="38192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95591A-DDB7-E047-94D0-6F3A6E318237}"/>
              </a:ext>
            </a:extLst>
          </p:cNvPr>
          <p:cNvSpPr txBox="1"/>
          <p:nvPr/>
        </p:nvSpPr>
        <p:spPr>
          <a:xfrm>
            <a:off x="1417832" y="579956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Without using geometry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0E5E12-4FEB-4E4E-8500-699419A7CE3D}"/>
              </a:ext>
            </a:extLst>
          </p:cNvPr>
          <p:cNvSpPr/>
          <p:nvPr/>
        </p:nvSpPr>
        <p:spPr>
          <a:xfrm>
            <a:off x="6719454" y="58465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>
                <a:latin typeface="Helvetica" pitchFamily="2" charset="0"/>
              </a:rPr>
              <a:t>Using approximate geometry</a:t>
            </a:r>
            <a:endParaRPr lang="en" altLang="zh-CN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853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F335-B14A-5749-B600-CEA28174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Assignment 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E191F-7999-F241-835A-50966B3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kumimoji="1"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Light Field NeRF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Novel view synthesis in (u, v, d) coordinates</a:t>
            </a:r>
          </a:p>
        </p:txBody>
      </p:sp>
    </p:spTree>
    <p:extLst>
      <p:ext uri="{BB962C8B-B14F-4D97-AF65-F5344CB8AC3E}">
        <p14:creationId xmlns:p14="http://schemas.microsoft.com/office/powerpoint/2010/main" val="53142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D2FE6-B204-4CB2-9419-1630EDD4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90" y="3365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Field NeRF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68E12F0-993A-4850-B08C-1E0EF5F0E67A}"/>
                  </a:ext>
                </a:extLst>
              </p:cNvPr>
              <p:cNvSpPr txBox="1"/>
              <p:nvPr/>
            </p:nvSpPr>
            <p:spPr>
              <a:xfrm>
                <a:off x="294686" y="1113883"/>
                <a:ext cx="6862520" cy="570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that there is a M x N camera array,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baseline of cameras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ray from central camera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𝐫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 fixed disparity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find the back-traced pixel for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ij-</a:t>
                </a:r>
                <a:r>
                  <a:rPr lang="en-US" altLang="zh-CN" sz="2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dirty="0"/>
                      <m:t> 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</a:p>
              <a:p>
                <a:endParaRPr lang="en-US" altLang="zh-CN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𝑏𝑎𝑐𝑘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𝑐𝑒𝑛𝑡𝑟𝑎𝑙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𝑐𝑎𝑚𝑒𝑟𝑎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0" dirty="0"/>
                  <a:t> </a:t>
                </a:r>
              </a:p>
              <a:p>
                <a:endParaRPr lang="en-US" altLang="zh-CN" sz="2000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𝑚𝑢𝑠𝑡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h𝑜𝑙𝑑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68E12F0-993A-4850-B08C-1E0EF5F0E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6" y="1113883"/>
                <a:ext cx="6862520" cy="5700215"/>
              </a:xfrm>
              <a:prstGeom prst="rect">
                <a:avLst/>
              </a:prstGeom>
              <a:blipFill>
                <a:blip r:embed="rId3"/>
                <a:stretch>
                  <a:fillRect l="-924" t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D5FC08A-A47C-4B7E-A7D9-190FE34A5C02}"/>
              </a:ext>
            </a:extLst>
          </p:cNvPr>
          <p:cNvGrpSpPr/>
          <p:nvPr/>
        </p:nvGrpSpPr>
        <p:grpSpPr>
          <a:xfrm>
            <a:off x="5601447" y="2078292"/>
            <a:ext cx="6416652" cy="4505416"/>
            <a:chOff x="5581852" y="2078292"/>
            <a:chExt cx="6416652" cy="4505416"/>
          </a:xfrm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520704C2-4960-4910-8891-27AD3B02E44A}"/>
                </a:ext>
              </a:extLst>
            </p:cNvPr>
            <p:cNvSpPr/>
            <p:nvPr/>
          </p:nvSpPr>
          <p:spPr>
            <a:xfrm rot="10036260">
              <a:off x="7497159" y="3437314"/>
              <a:ext cx="885286" cy="1278058"/>
            </a:xfrm>
            <a:custGeom>
              <a:avLst/>
              <a:gdLst>
                <a:gd name="connsiteX0" fmla="*/ 0 w 807917"/>
                <a:gd name="connsiteY0" fmla="*/ 876677 h 876677"/>
                <a:gd name="connsiteX1" fmla="*/ 201979 w 807917"/>
                <a:gd name="connsiteY1" fmla="*/ 0 h 876677"/>
                <a:gd name="connsiteX2" fmla="*/ 807917 w 807917"/>
                <a:gd name="connsiteY2" fmla="*/ 0 h 876677"/>
                <a:gd name="connsiteX3" fmla="*/ 605938 w 807917"/>
                <a:gd name="connsiteY3" fmla="*/ 876677 h 876677"/>
                <a:gd name="connsiteX4" fmla="*/ 0 w 807917"/>
                <a:gd name="connsiteY4" fmla="*/ 876677 h 876677"/>
                <a:gd name="connsiteX0" fmla="*/ 0 w 828741"/>
                <a:gd name="connsiteY0" fmla="*/ 998295 h 998295"/>
                <a:gd name="connsiteX1" fmla="*/ 222803 w 828741"/>
                <a:gd name="connsiteY1" fmla="*/ 0 h 998295"/>
                <a:gd name="connsiteX2" fmla="*/ 828741 w 828741"/>
                <a:gd name="connsiteY2" fmla="*/ 0 h 998295"/>
                <a:gd name="connsiteX3" fmla="*/ 626762 w 828741"/>
                <a:gd name="connsiteY3" fmla="*/ 876677 h 998295"/>
                <a:gd name="connsiteX4" fmla="*/ 0 w 828741"/>
                <a:gd name="connsiteY4" fmla="*/ 998295 h 998295"/>
                <a:gd name="connsiteX0" fmla="*/ 0 w 840381"/>
                <a:gd name="connsiteY0" fmla="*/ 1108691 h 1108691"/>
                <a:gd name="connsiteX1" fmla="*/ 234443 w 840381"/>
                <a:gd name="connsiteY1" fmla="*/ 0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50443 w 840381"/>
                <a:gd name="connsiteY3" fmla="*/ 852803 h 1108691"/>
                <a:gd name="connsiteX4" fmla="*/ 0 w 840381"/>
                <a:gd name="connsiteY4" fmla="*/ 1108691 h 1108691"/>
                <a:gd name="connsiteX0" fmla="*/ 0 w 838952"/>
                <a:gd name="connsiteY0" fmla="*/ 1102365 h 1102365"/>
                <a:gd name="connsiteX1" fmla="*/ 186470 w 838952"/>
                <a:gd name="connsiteY1" fmla="*/ 235481 h 1102365"/>
                <a:gd name="connsiteX2" fmla="*/ 838952 w 838952"/>
                <a:gd name="connsiteY2" fmla="*/ 0 h 1102365"/>
                <a:gd name="connsiteX3" fmla="*/ 649014 w 838952"/>
                <a:gd name="connsiteY3" fmla="*/ 852803 h 1102365"/>
                <a:gd name="connsiteX4" fmla="*/ 0 w 838952"/>
                <a:gd name="connsiteY4" fmla="*/ 1102365 h 1102365"/>
                <a:gd name="connsiteX0" fmla="*/ 0 w 871817"/>
                <a:gd name="connsiteY0" fmla="*/ 1247856 h 1247856"/>
                <a:gd name="connsiteX1" fmla="*/ 219335 w 871817"/>
                <a:gd name="connsiteY1" fmla="*/ 2354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71817"/>
                <a:gd name="connsiteY0" fmla="*/ 1247856 h 1247856"/>
                <a:gd name="connsiteX1" fmla="*/ 182793 w 871817"/>
                <a:gd name="connsiteY1" fmla="*/ 4266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95288"/>
                <a:gd name="connsiteY0" fmla="*/ 1322337 h 1322337"/>
                <a:gd name="connsiteX1" fmla="*/ 206264 w 895288"/>
                <a:gd name="connsiteY1" fmla="*/ 426681 h 1322337"/>
                <a:gd name="connsiteX2" fmla="*/ 895288 w 895288"/>
                <a:gd name="connsiteY2" fmla="*/ 0 h 1322337"/>
                <a:gd name="connsiteX3" fmla="*/ 705350 w 895288"/>
                <a:gd name="connsiteY3" fmla="*/ 852803 h 1322337"/>
                <a:gd name="connsiteX4" fmla="*/ 0 w 895288"/>
                <a:gd name="connsiteY4" fmla="*/ 1322337 h 1322337"/>
                <a:gd name="connsiteX0" fmla="*/ 0 w 885286"/>
                <a:gd name="connsiteY0" fmla="*/ 1278058 h 1278058"/>
                <a:gd name="connsiteX1" fmla="*/ 196262 w 885286"/>
                <a:gd name="connsiteY1" fmla="*/ 4266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  <a:gd name="connsiteX0" fmla="*/ 0 w 885286"/>
                <a:gd name="connsiteY0" fmla="*/ 1278058 h 1278058"/>
                <a:gd name="connsiteX1" fmla="*/ 182791 w 885286"/>
                <a:gd name="connsiteY1" fmla="*/ 4568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286" h="1278058">
                  <a:moveTo>
                    <a:pt x="0" y="1278058"/>
                  </a:moveTo>
                  <a:lnTo>
                    <a:pt x="182791" y="456881"/>
                  </a:lnTo>
                  <a:lnTo>
                    <a:pt x="885286" y="0"/>
                  </a:lnTo>
                  <a:lnTo>
                    <a:pt x="695348" y="852803"/>
                  </a:lnTo>
                  <a:lnTo>
                    <a:pt x="0" y="127805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9615461-7BA9-4749-8E9C-E3A197E00DF5}"/>
                </a:ext>
              </a:extLst>
            </p:cNvPr>
            <p:cNvSpPr/>
            <p:nvPr/>
          </p:nvSpPr>
          <p:spPr>
            <a:xfrm rot="16200000">
              <a:off x="6866262" y="4022234"/>
              <a:ext cx="863026" cy="68336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CE5A4B9-DFCE-4AE6-A68C-5CAB7DBFA766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>
              <a:off x="6956091" y="4363919"/>
              <a:ext cx="4944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7A4A0EC-88B0-4D43-928E-5A9B4DADD33C}"/>
                </a:ext>
              </a:extLst>
            </p:cNvPr>
            <p:cNvSpPr/>
            <p:nvPr/>
          </p:nvSpPr>
          <p:spPr>
            <a:xfrm rot="16200000">
              <a:off x="6866260" y="5673806"/>
              <a:ext cx="863026" cy="6833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278CD14-E198-4282-BC60-BCDFF2C549EB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7639457" y="2250331"/>
              <a:ext cx="4868" cy="209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7D1796B-28B8-4CC4-AD0E-E74B3BD54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9458" y="3004567"/>
              <a:ext cx="1446175" cy="1368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BC13FE-18DF-4BBB-AC6C-82807164CFBA}"/>
                    </a:ext>
                  </a:extLst>
                </p:cNvPr>
                <p:cNvSpPr txBox="1"/>
                <p:nvPr/>
              </p:nvSpPr>
              <p:spPr>
                <a:xfrm>
                  <a:off x="9041196" y="3130245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BC13FE-18DF-4BBB-AC6C-82807164C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196" y="3130245"/>
                  <a:ext cx="22697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23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B910143-E2FD-4FE3-9AC4-BBFA176BFAD4}"/>
                    </a:ext>
                  </a:extLst>
                </p:cNvPr>
                <p:cNvSpPr txBox="1"/>
                <p:nvPr/>
              </p:nvSpPr>
              <p:spPr>
                <a:xfrm>
                  <a:off x="7253744" y="2245540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B910143-E2FD-4FE3-9AC4-BBFA176BF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744" y="2245540"/>
                  <a:ext cx="22697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43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536E99F-F3D7-4351-BE62-8B88F8C76159}"/>
                    </a:ext>
                  </a:extLst>
                </p:cNvPr>
                <p:cNvSpPr txBox="1"/>
                <p:nvPr/>
              </p:nvSpPr>
              <p:spPr>
                <a:xfrm>
                  <a:off x="11771525" y="4333577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536E99F-F3D7-4351-BE62-8B88F8C76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1525" y="4333577"/>
                  <a:ext cx="22697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4B8BF35-0553-47FE-87B5-81F5BA0FA6F3}"/>
                    </a:ext>
                  </a:extLst>
                </p:cNvPr>
                <p:cNvSpPr txBox="1"/>
                <p:nvPr/>
              </p:nvSpPr>
              <p:spPr>
                <a:xfrm>
                  <a:off x="8239748" y="2542340"/>
                  <a:ext cx="590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4B8BF35-0553-47FE-87B5-81F5BA0F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748" y="2542340"/>
                  <a:ext cx="59014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55EDC2C-D44B-4E32-9F5D-6FDF6BAD4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9455" y="2078292"/>
              <a:ext cx="1222853" cy="11400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AC0F1AC-9259-4AE6-820C-681C01AB1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2308" y="2078292"/>
              <a:ext cx="0" cy="11400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FBF4E23-775D-4832-AC39-E3F42F393A4A}"/>
                </a:ext>
              </a:extLst>
            </p:cNvPr>
            <p:cNvCxnSpPr>
              <a:cxnSpLocks/>
              <a:stCxn id="4" idx="0"/>
              <a:endCxn id="10" idx="0"/>
            </p:cNvCxnSpPr>
            <p:nvPr/>
          </p:nvCxnSpPr>
          <p:spPr>
            <a:xfrm flipH="1">
              <a:off x="6956088" y="4363919"/>
              <a:ext cx="3" cy="1651572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BA728CC-F8D1-40B0-AEB5-6E476A9DA07F}"/>
                </a:ext>
              </a:extLst>
            </p:cNvPr>
            <p:cNvSpPr txBox="1"/>
            <p:nvPr/>
          </p:nvSpPr>
          <p:spPr>
            <a:xfrm>
              <a:off x="5962572" y="4179689"/>
              <a:ext cx="1035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F647839-F217-4644-B5B7-A7E9D5396425}"/>
                </a:ext>
              </a:extLst>
            </p:cNvPr>
            <p:cNvSpPr txBox="1"/>
            <p:nvPr/>
          </p:nvSpPr>
          <p:spPr>
            <a:xfrm>
              <a:off x="5776270" y="5787950"/>
              <a:ext cx="1367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b="0" dirty="0"/>
            </a:p>
            <a:p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B76F46E-002D-4617-A189-D322433E3DEF}"/>
                    </a:ext>
                  </a:extLst>
                </p:cNvPr>
                <p:cNvSpPr txBox="1"/>
                <p:nvPr/>
              </p:nvSpPr>
              <p:spPr>
                <a:xfrm>
                  <a:off x="7209010" y="4025677"/>
                  <a:ext cx="590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B76F46E-002D-4617-A189-D322433E3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010" y="4025677"/>
                  <a:ext cx="59014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8F70A14-A001-451E-8304-07A7866F2DC0}"/>
                </a:ext>
              </a:extLst>
            </p:cNvPr>
            <p:cNvSpPr/>
            <p:nvPr/>
          </p:nvSpPr>
          <p:spPr>
            <a:xfrm>
              <a:off x="7621465" y="4343495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803DE16-F55C-4637-9B75-B515C9D166BB}"/>
                </a:ext>
              </a:extLst>
            </p:cNvPr>
            <p:cNvSpPr/>
            <p:nvPr/>
          </p:nvSpPr>
          <p:spPr>
            <a:xfrm>
              <a:off x="6942797" y="434105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45">
              <a:extLst>
                <a:ext uri="{FF2B5EF4-FFF2-40B4-BE49-F238E27FC236}">
                  <a16:creationId xmlns:a16="http://schemas.microsoft.com/office/drawing/2014/main" id="{8D8F0371-51B6-4AE8-952D-CFC0710E4D4F}"/>
                </a:ext>
              </a:extLst>
            </p:cNvPr>
            <p:cNvSpPr/>
            <p:nvPr/>
          </p:nvSpPr>
          <p:spPr>
            <a:xfrm rot="10036260">
              <a:off x="7497159" y="5109537"/>
              <a:ext cx="885286" cy="1278058"/>
            </a:xfrm>
            <a:custGeom>
              <a:avLst/>
              <a:gdLst>
                <a:gd name="connsiteX0" fmla="*/ 0 w 807917"/>
                <a:gd name="connsiteY0" fmla="*/ 876677 h 876677"/>
                <a:gd name="connsiteX1" fmla="*/ 201979 w 807917"/>
                <a:gd name="connsiteY1" fmla="*/ 0 h 876677"/>
                <a:gd name="connsiteX2" fmla="*/ 807917 w 807917"/>
                <a:gd name="connsiteY2" fmla="*/ 0 h 876677"/>
                <a:gd name="connsiteX3" fmla="*/ 605938 w 807917"/>
                <a:gd name="connsiteY3" fmla="*/ 876677 h 876677"/>
                <a:gd name="connsiteX4" fmla="*/ 0 w 807917"/>
                <a:gd name="connsiteY4" fmla="*/ 876677 h 876677"/>
                <a:gd name="connsiteX0" fmla="*/ 0 w 828741"/>
                <a:gd name="connsiteY0" fmla="*/ 998295 h 998295"/>
                <a:gd name="connsiteX1" fmla="*/ 222803 w 828741"/>
                <a:gd name="connsiteY1" fmla="*/ 0 h 998295"/>
                <a:gd name="connsiteX2" fmla="*/ 828741 w 828741"/>
                <a:gd name="connsiteY2" fmla="*/ 0 h 998295"/>
                <a:gd name="connsiteX3" fmla="*/ 626762 w 828741"/>
                <a:gd name="connsiteY3" fmla="*/ 876677 h 998295"/>
                <a:gd name="connsiteX4" fmla="*/ 0 w 828741"/>
                <a:gd name="connsiteY4" fmla="*/ 998295 h 998295"/>
                <a:gd name="connsiteX0" fmla="*/ 0 w 840381"/>
                <a:gd name="connsiteY0" fmla="*/ 1108691 h 1108691"/>
                <a:gd name="connsiteX1" fmla="*/ 234443 w 840381"/>
                <a:gd name="connsiteY1" fmla="*/ 0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50443 w 840381"/>
                <a:gd name="connsiteY3" fmla="*/ 852803 h 1108691"/>
                <a:gd name="connsiteX4" fmla="*/ 0 w 840381"/>
                <a:gd name="connsiteY4" fmla="*/ 1108691 h 1108691"/>
                <a:gd name="connsiteX0" fmla="*/ 0 w 838952"/>
                <a:gd name="connsiteY0" fmla="*/ 1102365 h 1102365"/>
                <a:gd name="connsiteX1" fmla="*/ 186470 w 838952"/>
                <a:gd name="connsiteY1" fmla="*/ 235481 h 1102365"/>
                <a:gd name="connsiteX2" fmla="*/ 838952 w 838952"/>
                <a:gd name="connsiteY2" fmla="*/ 0 h 1102365"/>
                <a:gd name="connsiteX3" fmla="*/ 649014 w 838952"/>
                <a:gd name="connsiteY3" fmla="*/ 852803 h 1102365"/>
                <a:gd name="connsiteX4" fmla="*/ 0 w 838952"/>
                <a:gd name="connsiteY4" fmla="*/ 1102365 h 1102365"/>
                <a:gd name="connsiteX0" fmla="*/ 0 w 871817"/>
                <a:gd name="connsiteY0" fmla="*/ 1247856 h 1247856"/>
                <a:gd name="connsiteX1" fmla="*/ 219335 w 871817"/>
                <a:gd name="connsiteY1" fmla="*/ 2354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71817"/>
                <a:gd name="connsiteY0" fmla="*/ 1247856 h 1247856"/>
                <a:gd name="connsiteX1" fmla="*/ 182793 w 871817"/>
                <a:gd name="connsiteY1" fmla="*/ 4266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95288"/>
                <a:gd name="connsiteY0" fmla="*/ 1322337 h 1322337"/>
                <a:gd name="connsiteX1" fmla="*/ 206264 w 895288"/>
                <a:gd name="connsiteY1" fmla="*/ 426681 h 1322337"/>
                <a:gd name="connsiteX2" fmla="*/ 895288 w 895288"/>
                <a:gd name="connsiteY2" fmla="*/ 0 h 1322337"/>
                <a:gd name="connsiteX3" fmla="*/ 705350 w 895288"/>
                <a:gd name="connsiteY3" fmla="*/ 852803 h 1322337"/>
                <a:gd name="connsiteX4" fmla="*/ 0 w 895288"/>
                <a:gd name="connsiteY4" fmla="*/ 1322337 h 1322337"/>
                <a:gd name="connsiteX0" fmla="*/ 0 w 885286"/>
                <a:gd name="connsiteY0" fmla="*/ 1278058 h 1278058"/>
                <a:gd name="connsiteX1" fmla="*/ 196262 w 885286"/>
                <a:gd name="connsiteY1" fmla="*/ 4266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  <a:gd name="connsiteX0" fmla="*/ 0 w 885286"/>
                <a:gd name="connsiteY0" fmla="*/ 1278058 h 1278058"/>
                <a:gd name="connsiteX1" fmla="*/ 182791 w 885286"/>
                <a:gd name="connsiteY1" fmla="*/ 4568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286" h="1278058">
                  <a:moveTo>
                    <a:pt x="0" y="1278058"/>
                  </a:moveTo>
                  <a:lnTo>
                    <a:pt x="182791" y="456881"/>
                  </a:lnTo>
                  <a:lnTo>
                    <a:pt x="885286" y="0"/>
                  </a:lnTo>
                  <a:lnTo>
                    <a:pt x="695348" y="852803"/>
                  </a:lnTo>
                  <a:lnTo>
                    <a:pt x="0" y="127805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B1EBBC8-F96C-414E-B57C-CF9FDE178627}"/>
                </a:ext>
              </a:extLst>
            </p:cNvPr>
            <p:cNvCxnSpPr>
              <a:stCxn id="44" idx="7"/>
              <a:endCxn id="46" idx="0"/>
            </p:cNvCxnSpPr>
            <p:nvPr/>
          </p:nvCxnSpPr>
          <p:spPr>
            <a:xfrm flipV="1">
              <a:off x="6981821" y="3355487"/>
              <a:ext cx="1248942" cy="9922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24A0DA3-2AB3-42FD-BAA8-D8CFD0BC52BC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V="1">
              <a:off x="6956086" y="5027710"/>
              <a:ext cx="1274677" cy="9774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E76B7C4-F85C-4CF7-A555-B2BAFE7709ED}"/>
                </a:ext>
              </a:extLst>
            </p:cNvPr>
            <p:cNvCxnSpPr>
              <a:stCxn id="44" idx="3"/>
            </p:cNvCxnSpPr>
            <p:nvPr/>
          </p:nvCxnSpPr>
          <p:spPr>
            <a:xfrm>
              <a:off x="6949492" y="4380082"/>
              <a:ext cx="4837189" cy="5615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5A8386B-72AF-4769-9EB7-A87DB59A221B}"/>
                </a:ext>
              </a:extLst>
            </p:cNvPr>
            <p:cNvSpPr/>
            <p:nvPr/>
          </p:nvSpPr>
          <p:spPr>
            <a:xfrm>
              <a:off x="7751963" y="444434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5B3B114-E399-4542-88CF-9540B7891E67}"/>
                    </a:ext>
                  </a:extLst>
                </p:cNvPr>
                <p:cNvSpPr txBox="1"/>
                <p:nvPr/>
              </p:nvSpPr>
              <p:spPr>
                <a:xfrm>
                  <a:off x="7701768" y="4553445"/>
                  <a:ext cx="5901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5B3B114-E399-4542-88CF-9540B7891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1768" y="4553445"/>
                  <a:ext cx="590140" cy="307777"/>
                </a:xfrm>
                <a:prstGeom prst="rect">
                  <a:avLst/>
                </a:prstGeom>
                <a:blipFill>
                  <a:blip r:embed="rId19"/>
                  <a:stretch>
                    <a:fillRect r="-27083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A046A69D-90C5-4D8C-87A5-3DF372A9C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377" y="4669015"/>
              <a:ext cx="4671820" cy="13414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C1843320-A10B-4C53-B584-B7C9BBD05148}"/>
                </a:ext>
              </a:extLst>
            </p:cNvPr>
            <p:cNvSpPr/>
            <p:nvPr/>
          </p:nvSpPr>
          <p:spPr>
            <a:xfrm>
              <a:off x="7751963" y="575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69E6999-208B-4BCA-9871-74C88B95A56D}"/>
                    </a:ext>
                  </a:extLst>
                </p:cNvPr>
                <p:cNvSpPr txBox="1"/>
                <p:nvPr/>
              </p:nvSpPr>
              <p:spPr>
                <a:xfrm>
                  <a:off x="7652744" y="5381055"/>
                  <a:ext cx="847977" cy="325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69E6999-208B-4BCA-9871-74C88B95A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744" y="5381055"/>
                  <a:ext cx="847977" cy="325089"/>
                </a:xfrm>
                <a:prstGeom prst="rect">
                  <a:avLst/>
                </a:prstGeom>
                <a:blipFill>
                  <a:blip r:embed="rId20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8DAB566-8944-4B0E-B4A3-BE990358D325}"/>
                </a:ext>
              </a:extLst>
            </p:cNvPr>
            <p:cNvCxnSpPr/>
            <p:nvPr/>
          </p:nvCxnSpPr>
          <p:spPr>
            <a:xfrm>
              <a:off x="6965656" y="6022139"/>
              <a:ext cx="4837189" cy="56156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D89E6D56-D3CF-4F61-89D7-A5B0BFDF6EFA}"/>
                </a:ext>
              </a:extLst>
            </p:cNvPr>
            <p:cNvSpPr/>
            <p:nvPr/>
          </p:nvSpPr>
          <p:spPr>
            <a:xfrm>
              <a:off x="7751963" y="61031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91D8E9B1-93CD-4343-B0BD-B01F23051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2139" y="5805631"/>
              <a:ext cx="2519" cy="291941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155358F-5819-4214-A01C-8DBA66050859}"/>
                    </a:ext>
                  </a:extLst>
                </p:cNvPr>
                <p:cNvSpPr txBox="1"/>
                <p:nvPr/>
              </p:nvSpPr>
              <p:spPr>
                <a:xfrm>
                  <a:off x="7531200" y="5797166"/>
                  <a:ext cx="2272039" cy="328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,0)</m:t>
                        </m:r>
                        <m:r>
                          <m:rPr>
                            <m:nor/>
                          </m:rPr>
                          <a:rPr lang="en-US" altLang="zh-CN" sz="1400" dirty="0"/>
                          <m:t> </m:t>
                        </m:r>
                      </m:oMath>
                    </m:oMathPara>
                  </a14:m>
                  <a:endParaRPr lang="en-US" altLang="zh-CN" sz="1400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155358F-5819-4214-A01C-8DBA66050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200" y="5797166"/>
                  <a:ext cx="2272039" cy="328167"/>
                </a:xfrm>
                <a:prstGeom prst="rect">
                  <a:avLst/>
                </a:prstGeom>
                <a:blipFill>
                  <a:blip r:embed="rId21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48363DA-A024-407B-B6BC-20DC3B7C4A81}"/>
                </a:ext>
              </a:extLst>
            </p:cNvPr>
            <p:cNvSpPr/>
            <p:nvPr/>
          </p:nvSpPr>
          <p:spPr>
            <a:xfrm>
              <a:off x="10970950" y="482785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31C47A84-4F48-4D4E-8B25-F8B0DD57DE98}"/>
                    </a:ext>
                  </a:extLst>
                </p:cNvPr>
                <p:cNvSpPr txBox="1"/>
                <p:nvPr/>
              </p:nvSpPr>
              <p:spPr>
                <a:xfrm>
                  <a:off x="9528440" y="4324249"/>
                  <a:ext cx="5334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31C47A84-4F48-4D4E-8B25-F8B0DD57D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440" y="4324249"/>
                  <a:ext cx="533472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52C9591-64B2-49E6-BCA1-B379767634D7}"/>
                    </a:ext>
                  </a:extLst>
                </p:cNvPr>
                <p:cNvSpPr txBox="1"/>
                <p:nvPr/>
              </p:nvSpPr>
              <p:spPr>
                <a:xfrm>
                  <a:off x="9573982" y="5213786"/>
                  <a:ext cx="583625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zh-CN" altLang="en-US" b="1" dirty="0"/>
                    <a:t> </a:t>
                  </a: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52C9591-64B2-49E6-BCA1-B37976763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982" y="5213786"/>
                  <a:ext cx="583625" cy="395621"/>
                </a:xfrm>
                <a:prstGeom prst="rect">
                  <a:avLst/>
                </a:prstGeom>
                <a:blipFill>
                  <a:blip r:embed="rId2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F5BCD0F4-7898-4914-A747-BD40896DB6A6}"/>
                    </a:ext>
                  </a:extLst>
                </p:cNvPr>
                <p:cNvSpPr txBox="1"/>
                <p:nvPr/>
              </p:nvSpPr>
              <p:spPr>
                <a:xfrm>
                  <a:off x="10569143" y="4937060"/>
                  <a:ext cx="8036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F5BCD0F4-7898-4914-A747-BD40896DB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9143" y="4937060"/>
                  <a:ext cx="803614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2273" r="-54545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2AA66EB-7168-4726-92D8-61CADD9112E1}"/>
                </a:ext>
              </a:extLst>
            </p:cNvPr>
            <p:cNvSpPr txBox="1"/>
            <p:nvPr/>
          </p:nvSpPr>
          <p:spPr>
            <a:xfrm>
              <a:off x="5581852" y="4347753"/>
              <a:ext cx="1367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Central Camera</a:t>
              </a:r>
              <a:endParaRPr lang="zh-CN" altLang="en-US" sz="1400" b="1" dirty="0">
                <a:latin typeface="Cambria Math" panose="020405030504060302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5E6D5B2-FD9B-43E0-BE44-C93E71880A1C}"/>
                </a:ext>
              </a:extLst>
            </p:cNvPr>
            <p:cNvSpPr txBox="1"/>
            <p:nvPr/>
          </p:nvSpPr>
          <p:spPr>
            <a:xfrm>
              <a:off x="5720121" y="5958126"/>
              <a:ext cx="1238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ij</a:t>
              </a:r>
              <a:r>
                <a:rPr lang="en-US" altLang="zh-CN" sz="1400" b="1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-th</a:t>
              </a:r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Camera</a:t>
              </a:r>
              <a:endParaRPr lang="zh-CN" altLang="en-US" sz="1400" b="1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57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BA21F9E-9DF1-402A-AA12-31AB34F300AA}"/>
              </a:ext>
            </a:extLst>
          </p:cNvPr>
          <p:cNvSpPr txBox="1">
            <a:spLocks/>
          </p:cNvSpPr>
          <p:nvPr/>
        </p:nvSpPr>
        <p:spPr>
          <a:xfrm>
            <a:off x="281390" y="336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Light Field NeRF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5AB3FF-D484-40A0-8E07-D6C6B73F7978}"/>
              </a:ext>
            </a:extLst>
          </p:cNvPr>
          <p:cNvGrpSpPr/>
          <p:nvPr/>
        </p:nvGrpSpPr>
        <p:grpSpPr>
          <a:xfrm>
            <a:off x="5309067" y="2078292"/>
            <a:ext cx="6610699" cy="4505416"/>
            <a:chOff x="5289472" y="2078292"/>
            <a:chExt cx="6610699" cy="4505416"/>
          </a:xfrm>
        </p:grpSpPr>
        <p:sp>
          <p:nvSpPr>
            <p:cNvPr id="7" name="平行四边形 45">
              <a:extLst>
                <a:ext uri="{FF2B5EF4-FFF2-40B4-BE49-F238E27FC236}">
                  <a16:creationId xmlns:a16="http://schemas.microsoft.com/office/drawing/2014/main" id="{1AF6BD42-8C20-4E2A-8241-DC8FA1FE7392}"/>
                </a:ext>
              </a:extLst>
            </p:cNvPr>
            <p:cNvSpPr/>
            <p:nvPr/>
          </p:nvSpPr>
          <p:spPr>
            <a:xfrm rot="10036260">
              <a:off x="7497159" y="3437314"/>
              <a:ext cx="885286" cy="1278058"/>
            </a:xfrm>
            <a:custGeom>
              <a:avLst/>
              <a:gdLst>
                <a:gd name="connsiteX0" fmla="*/ 0 w 807917"/>
                <a:gd name="connsiteY0" fmla="*/ 876677 h 876677"/>
                <a:gd name="connsiteX1" fmla="*/ 201979 w 807917"/>
                <a:gd name="connsiteY1" fmla="*/ 0 h 876677"/>
                <a:gd name="connsiteX2" fmla="*/ 807917 w 807917"/>
                <a:gd name="connsiteY2" fmla="*/ 0 h 876677"/>
                <a:gd name="connsiteX3" fmla="*/ 605938 w 807917"/>
                <a:gd name="connsiteY3" fmla="*/ 876677 h 876677"/>
                <a:gd name="connsiteX4" fmla="*/ 0 w 807917"/>
                <a:gd name="connsiteY4" fmla="*/ 876677 h 876677"/>
                <a:gd name="connsiteX0" fmla="*/ 0 w 828741"/>
                <a:gd name="connsiteY0" fmla="*/ 998295 h 998295"/>
                <a:gd name="connsiteX1" fmla="*/ 222803 w 828741"/>
                <a:gd name="connsiteY1" fmla="*/ 0 h 998295"/>
                <a:gd name="connsiteX2" fmla="*/ 828741 w 828741"/>
                <a:gd name="connsiteY2" fmla="*/ 0 h 998295"/>
                <a:gd name="connsiteX3" fmla="*/ 626762 w 828741"/>
                <a:gd name="connsiteY3" fmla="*/ 876677 h 998295"/>
                <a:gd name="connsiteX4" fmla="*/ 0 w 828741"/>
                <a:gd name="connsiteY4" fmla="*/ 998295 h 998295"/>
                <a:gd name="connsiteX0" fmla="*/ 0 w 840381"/>
                <a:gd name="connsiteY0" fmla="*/ 1108691 h 1108691"/>
                <a:gd name="connsiteX1" fmla="*/ 234443 w 840381"/>
                <a:gd name="connsiteY1" fmla="*/ 0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50443 w 840381"/>
                <a:gd name="connsiteY3" fmla="*/ 852803 h 1108691"/>
                <a:gd name="connsiteX4" fmla="*/ 0 w 840381"/>
                <a:gd name="connsiteY4" fmla="*/ 1108691 h 1108691"/>
                <a:gd name="connsiteX0" fmla="*/ 0 w 838952"/>
                <a:gd name="connsiteY0" fmla="*/ 1102365 h 1102365"/>
                <a:gd name="connsiteX1" fmla="*/ 186470 w 838952"/>
                <a:gd name="connsiteY1" fmla="*/ 235481 h 1102365"/>
                <a:gd name="connsiteX2" fmla="*/ 838952 w 838952"/>
                <a:gd name="connsiteY2" fmla="*/ 0 h 1102365"/>
                <a:gd name="connsiteX3" fmla="*/ 649014 w 838952"/>
                <a:gd name="connsiteY3" fmla="*/ 852803 h 1102365"/>
                <a:gd name="connsiteX4" fmla="*/ 0 w 838952"/>
                <a:gd name="connsiteY4" fmla="*/ 1102365 h 1102365"/>
                <a:gd name="connsiteX0" fmla="*/ 0 w 871817"/>
                <a:gd name="connsiteY0" fmla="*/ 1247856 h 1247856"/>
                <a:gd name="connsiteX1" fmla="*/ 219335 w 871817"/>
                <a:gd name="connsiteY1" fmla="*/ 2354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71817"/>
                <a:gd name="connsiteY0" fmla="*/ 1247856 h 1247856"/>
                <a:gd name="connsiteX1" fmla="*/ 182793 w 871817"/>
                <a:gd name="connsiteY1" fmla="*/ 4266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95288"/>
                <a:gd name="connsiteY0" fmla="*/ 1322337 h 1322337"/>
                <a:gd name="connsiteX1" fmla="*/ 206264 w 895288"/>
                <a:gd name="connsiteY1" fmla="*/ 426681 h 1322337"/>
                <a:gd name="connsiteX2" fmla="*/ 895288 w 895288"/>
                <a:gd name="connsiteY2" fmla="*/ 0 h 1322337"/>
                <a:gd name="connsiteX3" fmla="*/ 705350 w 895288"/>
                <a:gd name="connsiteY3" fmla="*/ 852803 h 1322337"/>
                <a:gd name="connsiteX4" fmla="*/ 0 w 895288"/>
                <a:gd name="connsiteY4" fmla="*/ 1322337 h 1322337"/>
                <a:gd name="connsiteX0" fmla="*/ 0 w 885286"/>
                <a:gd name="connsiteY0" fmla="*/ 1278058 h 1278058"/>
                <a:gd name="connsiteX1" fmla="*/ 196262 w 885286"/>
                <a:gd name="connsiteY1" fmla="*/ 4266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  <a:gd name="connsiteX0" fmla="*/ 0 w 885286"/>
                <a:gd name="connsiteY0" fmla="*/ 1278058 h 1278058"/>
                <a:gd name="connsiteX1" fmla="*/ 182791 w 885286"/>
                <a:gd name="connsiteY1" fmla="*/ 4568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286" h="1278058">
                  <a:moveTo>
                    <a:pt x="0" y="1278058"/>
                  </a:moveTo>
                  <a:lnTo>
                    <a:pt x="182791" y="456881"/>
                  </a:lnTo>
                  <a:lnTo>
                    <a:pt x="885286" y="0"/>
                  </a:lnTo>
                  <a:lnTo>
                    <a:pt x="695348" y="852803"/>
                  </a:lnTo>
                  <a:lnTo>
                    <a:pt x="0" y="127805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00823FBE-67A5-4A63-940A-DA73B9B63682}"/>
                </a:ext>
              </a:extLst>
            </p:cNvPr>
            <p:cNvSpPr/>
            <p:nvPr/>
          </p:nvSpPr>
          <p:spPr>
            <a:xfrm rot="16200000">
              <a:off x="6866262" y="4022234"/>
              <a:ext cx="863026" cy="68336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0905139-05F5-4DB8-9F94-1EE8367444F9}"/>
                </a:ext>
              </a:extLst>
            </p:cNvPr>
            <p:cNvCxnSpPr>
              <a:cxnSpLocks/>
            </p:cNvCxnSpPr>
            <p:nvPr/>
          </p:nvCxnSpPr>
          <p:spPr>
            <a:xfrm>
              <a:off x="5434148" y="4363917"/>
              <a:ext cx="6466023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5315F1F-2DA8-48E4-872D-167424A8D3DD}"/>
                </a:ext>
              </a:extLst>
            </p:cNvPr>
            <p:cNvSpPr/>
            <p:nvPr/>
          </p:nvSpPr>
          <p:spPr>
            <a:xfrm rot="16200000">
              <a:off x="6866260" y="5673806"/>
              <a:ext cx="863026" cy="6833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FD4D53-BB99-48FB-8750-242196D30CB3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7639457" y="2250331"/>
              <a:ext cx="4868" cy="209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10ED490-282F-4400-85D6-0140DCBB6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9458" y="3004567"/>
              <a:ext cx="1446175" cy="1368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F71873E-DABF-497A-9D35-E5C885FC62E0}"/>
                    </a:ext>
                  </a:extLst>
                </p:cNvPr>
                <p:cNvSpPr txBox="1"/>
                <p:nvPr/>
              </p:nvSpPr>
              <p:spPr>
                <a:xfrm>
                  <a:off x="9041196" y="3130245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F71873E-DABF-497A-9D35-E5C885FC6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196" y="3130245"/>
                  <a:ext cx="226979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23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B6337FF-30D9-4657-A50B-6906F038CC3D}"/>
                    </a:ext>
                  </a:extLst>
                </p:cNvPr>
                <p:cNvSpPr txBox="1"/>
                <p:nvPr/>
              </p:nvSpPr>
              <p:spPr>
                <a:xfrm>
                  <a:off x="7253744" y="2245540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B6337FF-30D9-4657-A50B-6906F038C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744" y="2245540"/>
                  <a:ext cx="22697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43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FEC34C2-99AA-4560-8C1B-EBC4A88B87C4}"/>
                    </a:ext>
                  </a:extLst>
                </p:cNvPr>
                <p:cNvSpPr txBox="1"/>
                <p:nvPr/>
              </p:nvSpPr>
              <p:spPr>
                <a:xfrm>
                  <a:off x="5289472" y="4426100"/>
                  <a:ext cx="226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FEC34C2-99AA-4560-8C1B-EBC4A88B8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472" y="4426100"/>
                  <a:ext cx="22697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78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E603ABF-AA62-4393-BAEB-0E8E5CD4F9A9}"/>
                    </a:ext>
                  </a:extLst>
                </p:cNvPr>
                <p:cNvSpPr txBox="1"/>
                <p:nvPr/>
              </p:nvSpPr>
              <p:spPr>
                <a:xfrm>
                  <a:off x="8239748" y="2542340"/>
                  <a:ext cx="590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4B8BF35-0553-47FE-87B5-81F5BA0F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748" y="2542340"/>
                  <a:ext cx="59014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4CAF80-48C7-4D50-89F5-258707E50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9455" y="2078292"/>
              <a:ext cx="1222853" cy="11400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6CE38F-2D0E-44BB-A22C-54AD785F6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2308" y="2078292"/>
              <a:ext cx="0" cy="11400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7796C72-860D-47A5-AB32-8BABD6561B72}"/>
                </a:ext>
              </a:extLst>
            </p:cNvPr>
            <p:cNvCxnSpPr>
              <a:cxnSpLocks/>
              <a:stCxn id="8" idx="0"/>
              <a:endCxn id="10" idx="0"/>
            </p:cNvCxnSpPr>
            <p:nvPr/>
          </p:nvCxnSpPr>
          <p:spPr>
            <a:xfrm flipH="1">
              <a:off x="6956088" y="4363919"/>
              <a:ext cx="3" cy="1651572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F8D704F-94E7-42BA-9ADE-5A0AAF20D568}"/>
                    </a:ext>
                  </a:extLst>
                </p:cNvPr>
                <p:cNvSpPr txBox="1"/>
                <p:nvPr/>
              </p:nvSpPr>
              <p:spPr>
                <a:xfrm>
                  <a:off x="7209010" y="4025677"/>
                  <a:ext cx="590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B76F46E-002D-4617-A189-D322433E3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010" y="4025677"/>
                  <a:ext cx="59014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84A206E-48E4-4D04-B9DB-1F0E3DC0AE63}"/>
                </a:ext>
              </a:extLst>
            </p:cNvPr>
            <p:cNvSpPr/>
            <p:nvPr/>
          </p:nvSpPr>
          <p:spPr>
            <a:xfrm>
              <a:off x="7621465" y="4343495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65C058D-BCB5-46D0-8308-4E094948F961}"/>
                </a:ext>
              </a:extLst>
            </p:cNvPr>
            <p:cNvSpPr/>
            <p:nvPr/>
          </p:nvSpPr>
          <p:spPr>
            <a:xfrm>
              <a:off x="6942797" y="434105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45">
              <a:extLst>
                <a:ext uri="{FF2B5EF4-FFF2-40B4-BE49-F238E27FC236}">
                  <a16:creationId xmlns:a16="http://schemas.microsoft.com/office/drawing/2014/main" id="{9AA40AD3-8847-494F-89E2-B40E38AA69F7}"/>
                </a:ext>
              </a:extLst>
            </p:cNvPr>
            <p:cNvSpPr/>
            <p:nvPr/>
          </p:nvSpPr>
          <p:spPr>
            <a:xfrm rot="10036260">
              <a:off x="7497159" y="5109537"/>
              <a:ext cx="885286" cy="1278058"/>
            </a:xfrm>
            <a:custGeom>
              <a:avLst/>
              <a:gdLst>
                <a:gd name="connsiteX0" fmla="*/ 0 w 807917"/>
                <a:gd name="connsiteY0" fmla="*/ 876677 h 876677"/>
                <a:gd name="connsiteX1" fmla="*/ 201979 w 807917"/>
                <a:gd name="connsiteY1" fmla="*/ 0 h 876677"/>
                <a:gd name="connsiteX2" fmla="*/ 807917 w 807917"/>
                <a:gd name="connsiteY2" fmla="*/ 0 h 876677"/>
                <a:gd name="connsiteX3" fmla="*/ 605938 w 807917"/>
                <a:gd name="connsiteY3" fmla="*/ 876677 h 876677"/>
                <a:gd name="connsiteX4" fmla="*/ 0 w 807917"/>
                <a:gd name="connsiteY4" fmla="*/ 876677 h 876677"/>
                <a:gd name="connsiteX0" fmla="*/ 0 w 828741"/>
                <a:gd name="connsiteY0" fmla="*/ 998295 h 998295"/>
                <a:gd name="connsiteX1" fmla="*/ 222803 w 828741"/>
                <a:gd name="connsiteY1" fmla="*/ 0 h 998295"/>
                <a:gd name="connsiteX2" fmla="*/ 828741 w 828741"/>
                <a:gd name="connsiteY2" fmla="*/ 0 h 998295"/>
                <a:gd name="connsiteX3" fmla="*/ 626762 w 828741"/>
                <a:gd name="connsiteY3" fmla="*/ 876677 h 998295"/>
                <a:gd name="connsiteX4" fmla="*/ 0 w 828741"/>
                <a:gd name="connsiteY4" fmla="*/ 998295 h 998295"/>
                <a:gd name="connsiteX0" fmla="*/ 0 w 840381"/>
                <a:gd name="connsiteY0" fmla="*/ 1108691 h 1108691"/>
                <a:gd name="connsiteX1" fmla="*/ 234443 w 840381"/>
                <a:gd name="connsiteY1" fmla="*/ 0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38402 w 840381"/>
                <a:gd name="connsiteY3" fmla="*/ 876677 h 1108691"/>
                <a:gd name="connsiteX4" fmla="*/ 0 w 840381"/>
                <a:gd name="connsiteY4" fmla="*/ 1108691 h 1108691"/>
                <a:gd name="connsiteX0" fmla="*/ 0 w 840381"/>
                <a:gd name="connsiteY0" fmla="*/ 1108691 h 1108691"/>
                <a:gd name="connsiteX1" fmla="*/ 187899 w 840381"/>
                <a:gd name="connsiteY1" fmla="*/ 235481 h 1108691"/>
                <a:gd name="connsiteX2" fmla="*/ 840381 w 840381"/>
                <a:gd name="connsiteY2" fmla="*/ 0 h 1108691"/>
                <a:gd name="connsiteX3" fmla="*/ 650443 w 840381"/>
                <a:gd name="connsiteY3" fmla="*/ 852803 h 1108691"/>
                <a:gd name="connsiteX4" fmla="*/ 0 w 840381"/>
                <a:gd name="connsiteY4" fmla="*/ 1108691 h 1108691"/>
                <a:gd name="connsiteX0" fmla="*/ 0 w 838952"/>
                <a:gd name="connsiteY0" fmla="*/ 1102365 h 1102365"/>
                <a:gd name="connsiteX1" fmla="*/ 186470 w 838952"/>
                <a:gd name="connsiteY1" fmla="*/ 235481 h 1102365"/>
                <a:gd name="connsiteX2" fmla="*/ 838952 w 838952"/>
                <a:gd name="connsiteY2" fmla="*/ 0 h 1102365"/>
                <a:gd name="connsiteX3" fmla="*/ 649014 w 838952"/>
                <a:gd name="connsiteY3" fmla="*/ 852803 h 1102365"/>
                <a:gd name="connsiteX4" fmla="*/ 0 w 838952"/>
                <a:gd name="connsiteY4" fmla="*/ 1102365 h 1102365"/>
                <a:gd name="connsiteX0" fmla="*/ 0 w 871817"/>
                <a:gd name="connsiteY0" fmla="*/ 1247856 h 1247856"/>
                <a:gd name="connsiteX1" fmla="*/ 219335 w 871817"/>
                <a:gd name="connsiteY1" fmla="*/ 2354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71817"/>
                <a:gd name="connsiteY0" fmla="*/ 1247856 h 1247856"/>
                <a:gd name="connsiteX1" fmla="*/ 182793 w 871817"/>
                <a:gd name="connsiteY1" fmla="*/ 426681 h 1247856"/>
                <a:gd name="connsiteX2" fmla="*/ 871817 w 871817"/>
                <a:gd name="connsiteY2" fmla="*/ 0 h 1247856"/>
                <a:gd name="connsiteX3" fmla="*/ 681879 w 871817"/>
                <a:gd name="connsiteY3" fmla="*/ 852803 h 1247856"/>
                <a:gd name="connsiteX4" fmla="*/ 0 w 871817"/>
                <a:gd name="connsiteY4" fmla="*/ 1247856 h 1247856"/>
                <a:gd name="connsiteX0" fmla="*/ 0 w 895288"/>
                <a:gd name="connsiteY0" fmla="*/ 1322337 h 1322337"/>
                <a:gd name="connsiteX1" fmla="*/ 206264 w 895288"/>
                <a:gd name="connsiteY1" fmla="*/ 426681 h 1322337"/>
                <a:gd name="connsiteX2" fmla="*/ 895288 w 895288"/>
                <a:gd name="connsiteY2" fmla="*/ 0 h 1322337"/>
                <a:gd name="connsiteX3" fmla="*/ 705350 w 895288"/>
                <a:gd name="connsiteY3" fmla="*/ 852803 h 1322337"/>
                <a:gd name="connsiteX4" fmla="*/ 0 w 895288"/>
                <a:gd name="connsiteY4" fmla="*/ 1322337 h 1322337"/>
                <a:gd name="connsiteX0" fmla="*/ 0 w 885286"/>
                <a:gd name="connsiteY0" fmla="*/ 1278058 h 1278058"/>
                <a:gd name="connsiteX1" fmla="*/ 196262 w 885286"/>
                <a:gd name="connsiteY1" fmla="*/ 4266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  <a:gd name="connsiteX0" fmla="*/ 0 w 885286"/>
                <a:gd name="connsiteY0" fmla="*/ 1278058 h 1278058"/>
                <a:gd name="connsiteX1" fmla="*/ 182791 w 885286"/>
                <a:gd name="connsiteY1" fmla="*/ 456881 h 1278058"/>
                <a:gd name="connsiteX2" fmla="*/ 885286 w 885286"/>
                <a:gd name="connsiteY2" fmla="*/ 0 h 1278058"/>
                <a:gd name="connsiteX3" fmla="*/ 695348 w 885286"/>
                <a:gd name="connsiteY3" fmla="*/ 852803 h 1278058"/>
                <a:gd name="connsiteX4" fmla="*/ 0 w 885286"/>
                <a:gd name="connsiteY4" fmla="*/ 1278058 h 127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286" h="1278058">
                  <a:moveTo>
                    <a:pt x="0" y="1278058"/>
                  </a:moveTo>
                  <a:lnTo>
                    <a:pt x="182791" y="456881"/>
                  </a:lnTo>
                  <a:lnTo>
                    <a:pt x="885286" y="0"/>
                  </a:lnTo>
                  <a:lnTo>
                    <a:pt x="695348" y="852803"/>
                  </a:lnTo>
                  <a:lnTo>
                    <a:pt x="0" y="127805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D24BEA7-9D6F-47A9-A566-D9B89D04C514}"/>
                </a:ext>
              </a:extLst>
            </p:cNvPr>
            <p:cNvCxnSpPr>
              <a:stCxn id="24" idx="7"/>
              <a:endCxn id="7" idx="0"/>
            </p:cNvCxnSpPr>
            <p:nvPr/>
          </p:nvCxnSpPr>
          <p:spPr>
            <a:xfrm flipV="1">
              <a:off x="6981821" y="3355487"/>
              <a:ext cx="1248942" cy="9922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23CA763-A4DB-4874-BD24-07613FCEF782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V="1">
              <a:off x="6956086" y="5027710"/>
              <a:ext cx="1274677" cy="9774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B5896A19-5F19-4F49-8DE6-8E296D0537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6949492" y="4380082"/>
              <a:ext cx="4837189" cy="5615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CB15ED3-9DD8-4EA0-B938-8D94941F637B}"/>
                </a:ext>
              </a:extLst>
            </p:cNvPr>
            <p:cNvSpPr/>
            <p:nvPr/>
          </p:nvSpPr>
          <p:spPr>
            <a:xfrm>
              <a:off x="7751963" y="444434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5DDE4F0-48A9-44B2-8594-C6956F3C30C3}"/>
                    </a:ext>
                  </a:extLst>
                </p:cNvPr>
                <p:cNvSpPr txBox="1"/>
                <p:nvPr/>
              </p:nvSpPr>
              <p:spPr>
                <a:xfrm>
                  <a:off x="7701768" y="4553445"/>
                  <a:ext cx="5901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5DDE4F0-48A9-44B2-8594-C6956F3C3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1768" y="4553445"/>
                  <a:ext cx="590140" cy="307777"/>
                </a:xfrm>
                <a:prstGeom prst="rect">
                  <a:avLst/>
                </a:prstGeom>
                <a:blipFill>
                  <a:blip r:embed="rId19"/>
                  <a:stretch>
                    <a:fillRect r="-27083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5E17F3D-3A60-4F73-95D5-737617318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377" y="4669015"/>
              <a:ext cx="4671820" cy="13414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022EE95-6485-4329-9951-00BC40D14548}"/>
                </a:ext>
              </a:extLst>
            </p:cNvPr>
            <p:cNvSpPr/>
            <p:nvPr/>
          </p:nvSpPr>
          <p:spPr>
            <a:xfrm>
              <a:off x="7751963" y="5759912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DA40288-7BB4-4183-865E-1F797574E475}"/>
                    </a:ext>
                  </a:extLst>
                </p:cNvPr>
                <p:cNvSpPr txBox="1"/>
                <p:nvPr/>
              </p:nvSpPr>
              <p:spPr>
                <a:xfrm>
                  <a:off x="7639455" y="5398180"/>
                  <a:ext cx="847977" cy="325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DA40288-7BB4-4183-865E-1F797574E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455" y="5398180"/>
                  <a:ext cx="847977" cy="325089"/>
                </a:xfrm>
                <a:prstGeom prst="rect">
                  <a:avLst/>
                </a:prstGeom>
                <a:blipFill>
                  <a:blip r:embed="rId20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CEC8B6B-6A63-4818-9EC1-9AC53FDCEA8C}"/>
                </a:ext>
              </a:extLst>
            </p:cNvPr>
            <p:cNvCxnSpPr/>
            <p:nvPr/>
          </p:nvCxnSpPr>
          <p:spPr>
            <a:xfrm>
              <a:off x="6965656" y="6022139"/>
              <a:ext cx="4837189" cy="56156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F6F6BA9-EED4-47C9-ABDE-4D086044542B}"/>
                </a:ext>
              </a:extLst>
            </p:cNvPr>
            <p:cNvSpPr/>
            <p:nvPr/>
          </p:nvSpPr>
          <p:spPr>
            <a:xfrm>
              <a:off x="7751963" y="610318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61F15DF-B40E-4BE4-ADA2-A7F25845A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2139" y="5805631"/>
              <a:ext cx="2519" cy="291941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095B0A0-B40A-43AB-9EC8-447B7BEA480F}"/>
                    </a:ext>
                  </a:extLst>
                </p:cNvPr>
                <p:cNvSpPr txBox="1"/>
                <p:nvPr/>
              </p:nvSpPr>
              <p:spPr>
                <a:xfrm>
                  <a:off x="7531200" y="5797166"/>
                  <a:ext cx="2272039" cy="328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,0)</m:t>
                        </m:r>
                        <m:r>
                          <m:rPr>
                            <m:nor/>
                          </m:rPr>
                          <a:rPr lang="en-US" altLang="zh-CN" sz="1400" dirty="0"/>
                          <m:t> </m:t>
                        </m:r>
                      </m:oMath>
                    </m:oMathPara>
                  </a14:m>
                  <a:endParaRPr lang="en-US" altLang="zh-CN" sz="1400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155358F-5819-4214-A01C-8DBA66050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200" y="5797166"/>
                  <a:ext cx="2272039" cy="328167"/>
                </a:xfrm>
                <a:prstGeom prst="rect">
                  <a:avLst/>
                </a:prstGeom>
                <a:blipFill>
                  <a:blip r:embed="rId21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ADF9E49-6B20-4BC5-8070-EB8A5F981374}"/>
                </a:ext>
              </a:extLst>
            </p:cNvPr>
            <p:cNvSpPr/>
            <p:nvPr/>
          </p:nvSpPr>
          <p:spPr>
            <a:xfrm>
              <a:off x="10970950" y="482785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347D21C4-0662-4727-ACC9-1669AD5C533B}"/>
                    </a:ext>
                  </a:extLst>
                </p:cNvPr>
                <p:cNvSpPr txBox="1"/>
                <p:nvPr/>
              </p:nvSpPr>
              <p:spPr>
                <a:xfrm>
                  <a:off x="9528440" y="4324249"/>
                  <a:ext cx="5334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347D21C4-0662-4727-ACC9-1669AD5C5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440" y="4324249"/>
                  <a:ext cx="533472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605761F-9386-4F23-8DB8-FB5A3F15C071}"/>
                    </a:ext>
                  </a:extLst>
                </p:cNvPr>
                <p:cNvSpPr txBox="1"/>
                <p:nvPr/>
              </p:nvSpPr>
              <p:spPr>
                <a:xfrm>
                  <a:off x="9573982" y="5213786"/>
                  <a:ext cx="583625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zh-CN" altLang="en-US" b="1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605761F-9386-4F23-8DB8-FB5A3F15C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982" y="5213786"/>
                  <a:ext cx="583625" cy="395621"/>
                </a:xfrm>
                <a:prstGeom prst="rect">
                  <a:avLst/>
                </a:prstGeom>
                <a:blipFill>
                  <a:blip r:embed="rId2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5E4D6A3D-C375-4699-8A75-B407C8003268}"/>
                    </a:ext>
                  </a:extLst>
                </p:cNvPr>
                <p:cNvSpPr txBox="1"/>
                <p:nvPr/>
              </p:nvSpPr>
              <p:spPr>
                <a:xfrm>
                  <a:off x="10569143" y="4937060"/>
                  <a:ext cx="8036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5E4D6A3D-C375-4699-8A75-B407C8003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9143" y="4937060"/>
                  <a:ext cx="803614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2273" r="-58333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D517D8F-AB1A-4B0A-8524-3D508550A7B4}"/>
                </a:ext>
              </a:extLst>
            </p:cNvPr>
            <p:cNvSpPr txBox="1"/>
            <p:nvPr/>
          </p:nvSpPr>
          <p:spPr>
            <a:xfrm>
              <a:off x="5588447" y="4433352"/>
              <a:ext cx="1367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Central Camera</a:t>
              </a:r>
              <a:endParaRPr lang="zh-CN" altLang="en-US" sz="1400" b="1" dirty="0">
                <a:latin typeface="Cambria Math" panose="020405030504060302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847F6A2-D6EC-4A9C-B9C6-5EA5F57D7DF3}"/>
                </a:ext>
              </a:extLst>
            </p:cNvPr>
            <p:cNvSpPr txBox="1"/>
            <p:nvPr/>
          </p:nvSpPr>
          <p:spPr>
            <a:xfrm>
              <a:off x="5693745" y="6022139"/>
              <a:ext cx="1238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ij</a:t>
              </a:r>
              <a:r>
                <a:rPr lang="en-US" altLang="zh-CN" sz="1400" b="1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-th</a:t>
              </a:r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Camera</a:t>
              </a:r>
              <a:endParaRPr lang="zh-CN" altLang="en-US" sz="1400" b="1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44057EF-7899-4870-9FAB-769C5309C8A7}"/>
                  </a:ext>
                </a:extLst>
              </p:cNvPr>
              <p:cNvSpPr/>
              <p:nvPr/>
            </p:nvSpPr>
            <p:spPr>
              <a:xfrm>
                <a:off x="281390" y="1280161"/>
                <a:ext cx="6571743" cy="4317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find new coordinates to define a 3D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View direction: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goal of LF NeRF: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Reconstruct a neural radiance field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Modification of code:</a:t>
                </a: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Dataset, Ray sampling, Rendering</a:t>
                </a:r>
                <a:r>
                  <a:rPr lang="en-US" altLang="zh-CN" sz="20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r>
                  <a:rPr lang="en-US" altLang="zh-CN" sz="2000">
                    <a:latin typeface="Arial" panose="020B0604020202020204" pitchFamily="34" charset="0"/>
                    <a:cs typeface="Arial" panose="020B0604020202020204" pitchFamily="34" charset="0"/>
                  </a:rPr>
                  <a:t>Novel View Synthesis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44057EF-7899-4870-9FAB-769C5309C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0" y="1280161"/>
                <a:ext cx="6571743" cy="4317079"/>
              </a:xfrm>
              <a:prstGeom prst="rect">
                <a:avLst/>
              </a:prstGeom>
              <a:blipFill>
                <a:blip r:embed="rId25"/>
                <a:stretch>
                  <a:fillRect l="-928" r="-278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84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D145A-0F1D-4C81-93D0-3E6D0287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Application: Novel View Synthesis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2D380-D3AF-43CB-8326-AA437D541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Explicit geometry(3D Reconstruction)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from motion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Multi-view stereo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geometry(Image-based Rendering)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Light field</a:t>
            </a:r>
          </a:p>
          <a:p>
            <a:pPr lvl="1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Lumigraph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Implicit geometry (Neural Rendering)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Volumes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radiance field (NeRF)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5A86D-1D49-4ACF-8E0A-49F72EEF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92" y="2236157"/>
            <a:ext cx="4669072" cy="353027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2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7866-A1FA-AD41-B6E4-DF2B3658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idea of Light field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81902-305B-D94F-AA3A-F8D17284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Novel view synthesis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Novel view rays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Query from ray database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Interpolate a ray if it does not exist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BF692-30B8-AF44-BD81-2CD261B1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273" y="1825625"/>
            <a:ext cx="4770244" cy="35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A8069-6E56-354E-B486-7C632E1C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represent a light field?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B97F5-BA59-F949-9AAD-FFF66DFB6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represent a ray in 3D space: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points on the line (3D + 3D = 6D)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point and a direction (Euler angle) (3D + 2D = 5D)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Any better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6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BF404-90B6-E04A-8741-9F470941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Two Plane Parameterization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C455D0-50D3-C44F-B9DF-8247219D9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ray is parameterized by its two intersection points with two fixed planes (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slabs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camera array setting: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view as camera index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view as pixel index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Sometimes the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is inversed</a:t>
                </a:r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C455D0-50D3-C44F-B9DF-8247219D9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3E1A265-7EEA-8243-86E4-4A07C17C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788" y="3212924"/>
            <a:ext cx="5411904" cy="2388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E24933-9C08-4894-8BC0-083F6FF153EA}"/>
              </a:ext>
            </a:extLst>
          </p:cNvPr>
          <p:cNvSpPr/>
          <p:nvPr/>
        </p:nvSpPr>
        <p:spPr>
          <a:xfrm>
            <a:off x="7411337" y="5850235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slab representation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8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C746EE-7BCA-5847-8CD3-70A8D9E9A6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queried ray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intersection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Blend 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closest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rays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 does 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closest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mean?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C746EE-7BCA-5847-8CD3-70A8D9E9A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108F1FEF-6D09-EA47-9EA2-1B2C6C00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Field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CDCF803-A352-F649-8C9D-0246ABA44146}"/>
                  </a:ext>
                </a:extLst>
              </p14:cNvPr>
              <p14:cNvContentPartPr/>
              <p14:nvPr/>
            </p14:nvContentPartPr>
            <p14:xfrm>
              <a:off x="4866933" y="2315539"/>
              <a:ext cx="10080" cy="100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CDCF803-A352-F649-8C9D-0246ABA441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1453" y="2300059"/>
                <a:ext cx="4068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46077D-A4D1-4012-8227-7B517FDF16C6}"/>
              </a:ext>
            </a:extLst>
          </p:cNvPr>
          <p:cNvGrpSpPr/>
          <p:nvPr/>
        </p:nvGrpSpPr>
        <p:grpSpPr>
          <a:xfrm>
            <a:off x="1755033" y="4368910"/>
            <a:ext cx="8681934" cy="2090878"/>
            <a:chOff x="701367" y="4629212"/>
            <a:chExt cx="8681934" cy="209087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5119C61-3B76-4377-9029-E41D7EB0C5AF}"/>
                </a:ext>
              </a:extLst>
            </p:cNvPr>
            <p:cNvGrpSpPr/>
            <p:nvPr/>
          </p:nvGrpSpPr>
          <p:grpSpPr>
            <a:xfrm>
              <a:off x="1292615" y="5079182"/>
              <a:ext cx="8090686" cy="1201060"/>
              <a:chOff x="3604033" y="5212885"/>
              <a:chExt cx="4983934" cy="678425"/>
            </a:xfrm>
          </p:grpSpPr>
          <p:sp>
            <p:nvSpPr>
              <p:cNvPr id="45" name="三角形 6">
                <a:extLst>
                  <a:ext uri="{FF2B5EF4-FFF2-40B4-BE49-F238E27FC236}">
                    <a16:creationId xmlns:a16="http://schemas.microsoft.com/office/drawing/2014/main" id="{E1644900-1B65-4E90-BAD1-C651372453CE}"/>
                  </a:ext>
                </a:extLst>
              </p:cNvPr>
              <p:cNvSpPr/>
              <p:nvPr/>
            </p:nvSpPr>
            <p:spPr>
              <a:xfrm rot="10800000">
                <a:off x="4223466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三角形 7">
                <a:extLst>
                  <a:ext uri="{FF2B5EF4-FFF2-40B4-BE49-F238E27FC236}">
                    <a16:creationId xmlns:a16="http://schemas.microsoft.com/office/drawing/2014/main" id="{6733A3DF-28FF-4393-9A9B-E4518174312F}"/>
                  </a:ext>
                </a:extLst>
              </p:cNvPr>
              <p:cNvSpPr/>
              <p:nvPr/>
            </p:nvSpPr>
            <p:spPr>
              <a:xfrm rot="10800000">
                <a:off x="5445125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三角形 8">
                <a:extLst>
                  <a:ext uri="{FF2B5EF4-FFF2-40B4-BE49-F238E27FC236}">
                    <a16:creationId xmlns:a16="http://schemas.microsoft.com/office/drawing/2014/main" id="{83E925FD-220F-4103-B3A6-A33B9E4FD48C}"/>
                  </a:ext>
                </a:extLst>
              </p:cNvPr>
              <p:cNvSpPr/>
              <p:nvPr/>
            </p:nvSpPr>
            <p:spPr>
              <a:xfrm rot="10800000">
                <a:off x="6666782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8" name="直线连接符 9">
                <a:extLst>
                  <a:ext uri="{FF2B5EF4-FFF2-40B4-BE49-F238E27FC236}">
                    <a16:creationId xmlns:a16="http://schemas.microsoft.com/office/drawing/2014/main" id="{F344950F-0811-44BE-942A-60EC44FA8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4" y="5891310"/>
                <a:ext cx="491612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10">
                <a:extLst>
                  <a:ext uri="{FF2B5EF4-FFF2-40B4-BE49-F238E27FC236}">
                    <a16:creationId xmlns:a16="http://schemas.microsoft.com/office/drawing/2014/main" id="{93E7FE65-335C-482E-BB5E-466013D2E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3" y="5212885"/>
                <a:ext cx="498393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线箭头连接符 11">
              <a:extLst>
                <a:ext uri="{FF2B5EF4-FFF2-40B4-BE49-F238E27FC236}">
                  <a16:creationId xmlns:a16="http://schemas.microsoft.com/office/drawing/2014/main" id="{AA26F4FA-0E4D-44F3-9C6B-8A306C9C7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9370" y="4629212"/>
              <a:ext cx="728298" cy="165103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2">
              <a:extLst>
                <a:ext uri="{FF2B5EF4-FFF2-40B4-BE49-F238E27FC236}">
                  <a16:creationId xmlns:a16="http://schemas.microsoft.com/office/drawing/2014/main" id="{18636872-07D9-40FD-B6BF-3647E6F6F0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8425" y="4669531"/>
              <a:ext cx="710512" cy="1610711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13">
              <a:extLst>
                <a:ext uri="{FF2B5EF4-FFF2-40B4-BE49-F238E27FC236}">
                  <a16:creationId xmlns:a16="http://schemas.microsoft.com/office/drawing/2014/main" id="{A9948D92-BB72-4E6F-8828-907A1DAF8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647" y="4629212"/>
              <a:ext cx="728298" cy="1651030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61194A6-1E78-4B97-B313-2BC815679C29}"/>
                    </a:ext>
                  </a:extLst>
                </p:cNvPr>
                <p:cNvSpPr txBox="1"/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61194A6-1E78-4B97-B313-2BC815679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4147C73-4A42-42A9-A662-ED1B3C0EFF20}"/>
                    </a:ext>
                  </a:extLst>
                </p:cNvPr>
                <p:cNvSpPr/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4147C73-4A42-42A9-A662-ED1B3C0EF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33FD1694-DC7E-47B6-98AC-1CCA559618CA}"/>
                    </a:ext>
                  </a:extLst>
                </p:cNvPr>
                <p:cNvSpPr/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33FD1694-DC7E-47B6-98AC-1CCA559618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92A6183-A69A-44B1-A228-AB9B37212DEF}"/>
                    </a:ext>
                  </a:extLst>
                </p:cNvPr>
                <p:cNvSpPr txBox="1"/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92A6183-A69A-44B1-A228-AB9B37212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28">
                  <a:extLst>
                    <a:ext uri="{FF2B5EF4-FFF2-40B4-BE49-F238E27FC236}">
                      <a16:creationId xmlns:a16="http://schemas.microsoft.com/office/drawing/2014/main" id="{C5CA30B9-A2F1-43BE-9481-D9A1BA9A1A92}"/>
                    </a:ext>
                  </a:extLst>
                </p:cNvPr>
                <p:cNvSpPr txBox="1"/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1" name="文本框 28">
                  <a:extLst>
                    <a:ext uri="{FF2B5EF4-FFF2-40B4-BE49-F238E27FC236}">
                      <a16:creationId xmlns:a16="http://schemas.microsoft.com/office/drawing/2014/main" id="{C5CA30B9-A2F1-43BE-9481-D9A1BA9A1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DE8E02C7-B8CA-42E3-B401-1D109A590E18}"/>
                    </a:ext>
                  </a:extLst>
                </p:cNvPr>
                <p:cNvSpPr/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DE8E02C7-B8CA-42E3-B401-1D109A590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90F39B3-2F1A-4392-85AD-EF628F0D76D5}"/>
                    </a:ext>
                  </a:extLst>
                </p:cNvPr>
                <p:cNvSpPr/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90F39B3-2F1A-4392-85AD-EF628F0D7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B1F326E-0E21-4927-8030-02596E8C4F58}"/>
                    </a:ext>
                  </a:extLst>
                </p:cNvPr>
                <p:cNvSpPr/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7B1F326E-0E21-4927-8030-02596E8C4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289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C176B-D77A-3C47-AD5E-DF6032DB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Field Rendering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7D95-93FC-0E4B-92CE-F144F275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Blending: Linear Interpolation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1D Function: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288232-319C-7846-AD37-DCE344D9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36" y="2334135"/>
            <a:ext cx="2783609" cy="2287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A009F1-AFBF-714C-9A59-E4E951BA3592}"/>
              </a:ext>
            </a:extLst>
          </p:cNvPr>
          <p:cNvSpPr txBox="1"/>
          <p:nvPr/>
        </p:nvSpPr>
        <p:spPr>
          <a:xfrm>
            <a:off x="6733311" y="2467143"/>
            <a:ext cx="5408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What happens to a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higher dimension?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Bilinear, Tri-linear, Quadra-linear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AAF24BC-EEC6-4D04-95E8-840EC103D8BE}"/>
              </a:ext>
            </a:extLst>
          </p:cNvPr>
          <p:cNvGrpSpPr/>
          <p:nvPr/>
        </p:nvGrpSpPr>
        <p:grpSpPr>
          <a:xfrm>
            <a:off x="929173" y="4628593"/>
            <a:ext cx="8681934" cy="2090878"/>
            <a:chOff x="701367" y="4629212"/>
            <a:chExt cx="8681934" cy="20908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FA6D216-3ACC-8946-A0DA-BDE6E95BA986}"/>
                </a:ext>
              </a:extLst>
            </p:cNvPr>
            <p:cNvGrpSpPr/>
            <p:nvPr/>
          </p:nvGrpSpPr>
          <p:grpSpPr>
            <a:xfrm>
              <a:off x="1292615" y="5079182"/>
              <a:ext cx="8090686" cy="1201060"/>
              <a:chOff x="3604033" y="5212885"/>
              <a:chExt cx="4983934" cy="678425"/>
            </a:xfrm>
          </p:grpSpPr>
          <p:sp>
            <p:nvSpPr>
              <p:cNvPr id="7" name="三角形 6">
                <a:extLst>
                  <a:ext uri="{FF2B5EF4-FFF2-40B4-BE49-F238E27FC236}">
                    <a16:creationId xmlns:a16="http://schemas.microsoft.com/office/drawing/2014/main" id="{3CCAD2E5-5478-2F4D-A902-C39EB84247AA}"/>
                  </a:ext>
                </a:extLst>
              </p:cNvPr>
              <p:cNvSpPr/>
              <p:nvPr/>
            </p:nvSpPr>
            <p:spPr>
              <a:xfrm rot="10800000">
                <a:off x="4223466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三角形 7">
                <a:extLst>
                  <a:ext uri="{FF2B5EF4-FFF2-40B4-BE49-F238E27FC236}">
                    <a16:creationId xmlns:a16="http://schemas.microsoft.com/office/drawing/2014/main" id="{D2840A5A-BA4D-BC43-A3A5-BFBF5B9F8A60}"/>
                  </a:ext>
                </a:extLst>
              </p:cNvPr>
              <p:cNvSpPr/>
              <p:nvPr/>
            </p:nvSpPr>
            <p:spPr>
              <a:xfrm rot="10800000">
                <a:off x="5445125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三角形 8">
                <a:extLst>
                  <a:ext uri="{FF2B5EF4-FFF2-40B4-BE49-F238E27FC236}">
                    <a16:creationId xmlns:a16="http://schemas.microsoft.com/office/drawing/2014/main" id="{F4866E48-EBB5-434C-A37B-31F3C4FC1FAC}"/>
                  </a:ext>
                </a:extLst>
              </p:cNvPr>
              <p:cNvSpPr/>
              <p:nvPr/>
            </p:nvSpPr>
            <p:spPr>
              <a:xfrm rot="10800000">
                <a:off x="6666782" y="5212885"/>
                <a:ext cx="973394" cy="67842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F01A7E16-A988-9949-83C8-251C8FFA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4" y="5891310"/>
                <a:ext cx="491612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901B0C66-E84B-C84B-ACD8-274C7D810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033" y="5212885"/>
                <a:ext cx="498393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8C8B9C95-E3C3-2B4C-B3FB-83DDF1A02C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9370" y="4629212"/>
              <a:ext cx="728298" cy="165103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A6FFB02-6989-2548-8E9E-390F00DB5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8425" y="4669531"/>
              <a:ext cx="710512" cy="1610711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D5F3E69-A813-8343-BDD6-9195332453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647" y="4629212"/>
              <a:ext cx="728298" cy="1651030"/>
            </a:xfrm>
            <a:prstGeom prst="straightConnector1">
              <a:avLst/>
            </a:prstGeom>
            <a:ln w="34925">
              <a:solidFill>
                <a:srgbClr val="C0000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0E2BFE-78C7-6044-AA92-8AB51ECDCD7E}"/>
                    </a:ext>
                  </a:extLst>
                </p:cNvPr>
                <p:cNvSpPr txBox="1"/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0E2BFE-78C7-6044-AA92-8AB51ECDC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19" y="4686101"/>
                  <a:ext cx="98597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23E2646-9622-0643-A367-519735E75BD1}"/>
                    </a:ext>
                  </a:extLst>
                </p:cNvPr>
                <p:cNvSpPr/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23E2646-9622-0643-A367-519735E75B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4872" y="4686101"/>
                  <a:ext cx="99661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71EB650-98CB-A642-8743-4BD087E3E767}"/>
                    </a:ext>
                  </a:extLst>
                </p:cNvPr>
                <p:cNvSpPr/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71EB650-98CB-A642-8743-4BD087E3E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583" y="4693280"/>
                  <a:ext cx="7967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503305-911E-8749-ADD6-E3DFEF78F763}"/>
                    </a:ext>
                  </a:extLst>
                </p:cNvPr>
                <p:cNvSpPr txBox="1"/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503305-911E-8749-ADD6-E3DFEF78F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003" y="6327740"/>
                  <a:ext cx="9198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28">
                  <a:extLst>
                    <a:ext uri="{FF2B5EF4-FFF2-40B4-BE49-F238E27FC236}">
                      <a16:creationId xmlns:a16="http://schemas.microsoft.com/office/drawing/2014/main" id="{10D29F54-6747-064C-8223-E4DC0D15ADE3}"/>
                    </a:ext>
                  </a:extLst>
                </p:cNvPr>
                <p:cNvSpPr txBox="1"/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9" name="文本框 28">
                  <a:extLst>
                    <a:ext uri="{FF2B5EF4-FFF2-40B4-BE49-F238E27FC236}">
                      <a16:creationId xmlns:a16="http://schemas.microsoft.com/office/drawing/2014/main" id="{10D29F54-6747-064C-8223-E4DC0D15A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514" y="6350758"/>
                  <a:ext cx="73526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BFB698F-C8B6-7B4B-B728-8B1B90DF4706}"/>
                    </a:ext>
                  </a:extLst>
                </p:cNvPr>
                <p:cNvSpPr/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BFB698F-C8B6-7B4B-B728-8B1B90DF47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96" y="6336362"/>
                  <a:ext cx="93051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679F212-E91F-4F50-9F49-46B6DE4D70F1}"/>
                    </a:ext>
                  </a:extLst>
                </p:cNvPr>
                <p:cNvSpPr/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679F212-E91F-4F50-9F49-46B6DE4D7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4894516"/>
                  <a:ext cx="6201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3D24FC9-DF7D-4DCB-AE1E-1DB70A213825}"/>
                    </a:ext>
                  </a:extLst>
                </p:cNvPr>
                <p:cNvSpPr/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3D24FC9-DF7D-4DCB-AE1E-1DB70A213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67" y="6095576"/>
                  <a:ext cx="57220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619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1602</Words>
  <Application>Microsoft Office PowerPoint</Application>
  <PresentationFormat>宽屏</PresentationFormat>
  <Paragraphs>237</Paragraphs>
  <Slides>33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Arial</vt:lpstr>
      <vt:lpstr>Cambria Math</vt:lpstr>
      <vt:lpstr>Helvetica</vt:lpstr>
      <vt:lpstr>Office 主题​​</vt:lpstr>
      <vt:lpstr>Basic Light Field</vt:lpstr>
      <vt:lpstr>Review: Pinhole Camera</vt:lpstr>
      <vt:lpstr>Camera Array</vt:lpstr>
      <vt:lpstr>Application: Novel View Synthesis</vt:lpstr>
      <vt:lpstr>Basic idea of Light field</vt:lpstr>
      <vt:lpstr>How to represent a light field?</vt:lpstr>
      <vt:lpstr>Two Plane Parameterization</vt:lpstr>
      <vt:lpstr>Light Field Rendering</vt:lpstr>
      <vt:lpstr>Light Field Rendering</vt:lpstr>
      <vt:lpstr>Quadra-linear Interpolation</vt:lpstr>
      <vt:lpstr>Stack images along t</vt:lpstr>
      <vt:lpstr>Focal Plane Parameterization</vt:lpstr>
      <vt:lpstr>Using camera array property</vt:lpstr>
      <vt:lpstr>Results</vt:lpstr>
      <vt:lpstr>Aperture Filtering</vt:lpstr>
      <vt:lpstr>Variable Aperture</vt:lpstr>
      <vt:lpstr>Changing the shape &amp; size of aperture filter</vt:lpstr>
      <vt:lpstr>Small Aperture Size</vt:lpstr>
      <vt:lpstr>Large Aperture Size</vt:lpstr>
      <vt:lpstr>Very Large Size Aperture</vt:lpstr>
      <vt:lpstr>Variable Focus</vt:lpstr>
      <vt:lpstr>Issues with Light Field</vt:lpstr>
      <vt:lpstr>Better Reconstruction Method</vt:lpstr>
      <vt:lpstr>Close Focal Surface</vt:lpstr>
      <vt:lpstr>Distant Focal Surface</vt:lpstr>
      <vt:lpstr>The Lumigraph</vt:lpstr>
      <vt:lpstr>Parameterization of the 3D space</vt:lpstr>
      <vt:lpstr>Lumigraph Postprocessing</vt:lpstr>
      <vt:lpstr>Lumigraph Rendering</vt:lpstr>
      <vt:lpstr>Lumigraph Rendering</vt:lpstr>
      <vt:lpstr>Assignment 1</vt:lpstr>
      <vt:lpstr>Light Field NeRF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Light Field</dc:title>
  <dc:creator>user</dc:creator>
  <cp:lastModifiedBy>Shensy</cp:lastModifiedBy>
  <cp:revision>33</cp:revision>
  <dcterms:created xsi:type="dcterms:W3CDTF">2021-09-21T08:00:50Z</dcterms:created>
  <dcterms:modified xsi:type="dcterms:W3CDTF">2021-10-15T04:29:48Z</dcterms:modified>
</cp:coreProperties>
</file>